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layfair Displ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bold.fntdata"/><Relationship Id="rId25" Type="http://schemas.openxmlformats.org/officeDocument/2006/relationships/font" Target="fonts/PlayfairDisplay-regular.fntdata"/><Relationship Id="rId28" Type="http://schemas.openxmlformats.org/officeDocument/2006/relationships/font" Target="fonts/PlayfairDisplay-boldItalic.fntdata"/><Relationship Id="rId27" Type="http://schemas.openxmlformats.org/officeDocument/2006/relationships/font" Target="fonts/PlayfairDispl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f7e2a6f1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gf7e2a6f11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7e2a6f11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7e2a6f11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7e2a6f11b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7e2a6f11b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7e0e744a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7e0e744a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7e0e744a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7e0e744a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7e0e744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7e0e744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inference to convince people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817c1b6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817c1b6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nteraction.depth = 1 : additive model, interaction.depth = 2 : two-way interactions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7fe50ec2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7fe50ec2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7f57ace4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f7f57ace4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 I'll be talking about our conclusion for the project. Among all models we tried, Random Forest had the best MSE for both training and testing.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feature selection of the Random Forest, as we plotted on the right, we believe variables like having an entire Home or Apartment for room type effects the listing price the most with other variables like beds and bathrooms.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7e2a6f11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f7e2a6f11b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For other models such as linear, lasso, and ridge, we observed a pattern that the accommodates, bathrooms, and beds have a huge positive impact on the price. In addition to room type is while entire places have a positive correlation, room types like tents, hostels, shared rooms have negative impacts.</a:t>
            </a:r>
            <a:endParaRPr/>
          </a:p>
          <a:p>
            <a:pPr indent="0" lvl="0" marL="0" rtl="0" algn="l">
              <a:lnSpc>
                <a:spcPct val="100000"/>
              </a:lnSpc>
              <a:spcBef>
                <a:spcPts val="0"/>
              </a:spcBef>
              <a:spcAft>
                <a:spcPts val="0"/>
              </a:spcAft>
              <a:buClr>
                <a:schemeClr val="dk1"/>
              </a:buClr>
              <a:buSzPts val="1100"/>
              <a:buFont typeface="Arial"/>
              <a:buNone/>
            </a:pPr>
            <a:r>
              <a:rPr lang="en"/>
              <a:t>Moreover, Bed types play a big role in the results. Higher-priced Airbnbs are more likely to include real beds, sofas, or couches distinguishing from Airbnbs with airbeds and futons, which are close to sleeping on the ground.</a:t>
            </a:r>
            <a:endParaRPr/>
          </a:p>
          <a:p>
            <a:pPr indent="0" lvl="0" marL="0" rtl="0" algn="l">
              <a:lnSpc>
                <a:spcPct val="100000"/>
              </a:lnSpc>
              <a:spcBef>
                <a:spcPts val="0"/>
              </a:spcBef>
              <a:spcAft>
                <a:spcPts val="0"/>
              </a:spcAft>
              <a:buClr>
                <a:schemeClr val="dk1"/>
              </a:buClr>
              <a:buSzPts val="1100"/>
              <a:buFont typeface="Arial"/>
              <a:buNone/>
            </a:pPr>
            <a:r>
              <a:rPr lang="en"/>
              <a:t>From our models, we can calculate a reasonable price of an Airbnb with given predictors. Owners can also benefit to position themselves in the market.</a:t>
            </a:r>
            <a:endParaRPr/>
          </a:p>
          <a:p>
            <a:pPr indent="0" lvl="0" marL="0" rtl="0" algn="l">
              <a:lnSpc>
                <a:spcPct val="100000"/>
              </a:lnSpc>
              <a:spcBef>
                <a:spcPts val="0"/>
              </a:spcBef>
              <a:spcAft>
                <a:spcPts val="0"/>
              </a:spcAft>
              <a:buSzPts val="1100"/>
              <a:buNone/>
            </a:pPr>
            <a:r>
              <a:rPr lang="en"/>
              <a:t>We are team one. Thank you everyone for listening. We'll be open for Q&amp;As now.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7e2a6f11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f7e2a6f11b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7e2a6f11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f7e2a6f11b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7e0e7491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7e0e7491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7e0e7491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7e0e7491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7e0e7491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7e0e7491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7e2a6f11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f7e2a6f11b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50">
                <a:solidFill>
                  <a:srgbClr val="1D1C1D"/>
                </a:solidFill>
                <a:highlight>
                  <a:srgbClr val="F8F8F8"/>
                </a:highlight>
              </a:rPr>
              <a:t>First, we droped 4 columns that doesn't or hard to provide predictability, including ID, description,  zipcode, and neighborhood then we start to focus on cleaning data,  for missing numerical variables, we impute with mean , for missing categorical variables, we just drop it. then we Create Dummies and convert host_since columns to time length to better help our analyze. </a:t>
            </a:r>
            <a:endParaRPr sz="1150">
              <a:solidFill>
                <a:srgbClr val="1D1C1D"/>
              </a:solidFill>
              <a:highlight>
                <a:srgbClr val="F8F8F8"/>
              </a:highlight>
            </a:endParaRPr>
          </a:p>
          <a:p>
            <a:pPr indent="0" lvl="0" marL="0" rtl="0" algn="l">
              <a:lnSpc>
                <a:spcPct val="100000"/>
              </a:lnSpc>
              <a:spcBef>
                <a:spcPts val="0"/>
              </a:spcBef>
              <a:spcAft>
                <a:spcPts val="0"/>
              </a:spcAft>
              <a:buSzPts val="1100"/>
              <a:buNone/>
            </a:pPr>
            <a:r>
              <a:rPr lang="en" sz="1150">
                <a:solidFill>
                  <a:srgbClr val="1D1C1D"/>
                </a:solidFill>
                <a:highlight>
                  <a:srgbClr val="F8F8F8"/>
                </a:highlight>
              </a:rPr>
              <a:t>Convert to time length: host_since Because kaggle doesn’t provide us test dataset, we have to make our own test data from the original one. And we did this when we built our model. Next, I will introduce Kexi to present you some interesting fact we found while we exploring the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7e0e7491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f7e0e74919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7e2a6f11b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f7e2a6f11b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7e2a6f11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f7e2a6f11b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0.jp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png"/><Relationship Id="rId6"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1.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8.jp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3.jp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51475" y="1779600"/>
            <a:ext cx="2951400" cy="15843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990"/>
              <a:buNone/>
            </a:pPr>
            <a:r>
              <a:rPr lang="en" sz="2680"/>
              <a:t>Airbnb Price Prediction &amp; Analysis</a:t>
            </a:r>
            <a:endParaRPr sz="2680"/>
          </a:p>
        </p:txBody>
      </p:sp>
      <p:sp>
        <p:nvSpPr>
          <p:cNvPr id="60" name="Google Shape;60;p13"/>
          <p:cNvSpPr txBox="1"/>
          <p:nvPr>
            <p:ph idx="1" type="subTitle"/>
          </p:nvPr>
        </p:nvSpPr>
        <p:spPr>
          <a:xfrm>
            <a:off x="3096363" y="3266930"/>
            <a:ext cx="2951400" cy="7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1800"/>
              <a:buNone/>
            </a:pPr>
            <a:r>
              <a:rPr lang="en"/>
              <a:t>Team 1</a:t>
            </a:r>
            <a:endParaRPr/>
          </a:p>
        </p:txBody>
      </p:sp>
      <p:pic>
        <p:nvPicPr>
          <p:cNvPr id="61" name="Google Shape;61;p13"/>
          <p:cNvPicPr preferRelativeResize="0"/>
          <p:nvPr/>
        </p:nvPicPr>
        <p:blipFill rotWithShape="1">
          <a:blip r:embed="rId3">
            <a:alphaModFix amt="88000"/>
          </a:blip>
          <a:srcRect b="0" l="0" r="0" t="0"/>
          <a:stretch/>
        </p:blipFill>
        <p:spPr>
          <a:xfrm>
            <a:off x="3905750" y="1018325"/>
            <a:ext cx="1332525" cy="808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188700" y="6710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11111"/>
              <a:buFont typeface="Arial"/>
              <a:buNone/>
            </a:pPr>
            <a:r>
              <a:rPr lang="en"/>
              <a:t>Descriptive Analyses </a:t>
            </a:r>
            <a:endParaRPr/>
          </a:p>
          <a:p>
            <a:pPr indent="0" lvl="0" marL="0" rtl="0" algn="l">
              <a:spcBef>
                <a:spcPts val="0"/>
              </a:spcBef>
              <a:spcAft>
                <a:spcPts val="0"/>
              </a:spcAft>
              <a:buNone/>
            </a:pPr>
            <a:r>
              <a:t/>
            </a:r>
            <a:endParaRPr/>
          </a:p>
        </p:txBody>
      </p:sp>
      <p:sp>
        <p:nvSpPr>
          <p:cNvPr id="142" name="Google Shape;142;p22"/>
          <p:cNvSpPr txBox="1"/>
          <p:nvPr>
            <p:ph idx="1" type="body"/>
          </p:nvPr>
        </p:nvSpPr>
        <p:spPr>
          <a:xfrm>
            <a:off x="244625" y="54782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600">
                <a:solidFill>
                  <a:srgbClr val="000000"/>
                </a:solidFill>
              </a:rPr>
              <a:t>Two-v</a:t>
            </a:r>
            <a:r>
              <a:rPr b="1" lang="en" sz="1600">
                <a:solidFill>
                  <a:srgbClr val="000000"/>
                </a:solidFill>
              </a:rPr>
              <a:t>ariable plot - the predicted variable with one predictor (complicated) </a:t>
            </a:r>
            <a:endParaRPr b="1" sz="1600">
              <a:solidFill>
                <a:srgbClr val="000000"/>
              </a:solidFill>
            </a:endParaRPr>
          </a:p>
          <a:p>
            <a:pPr indent="0" lvl="0" marL="0" rtl="0" algn="l">
              <a:spcBef>
                <a:spcPts val="0"/>
              </a:spcBef>
              <a:spcAft>
                <a:spcPts val="1200"/>
              </a:spcAft>
              <a:buNone/>
            </a:pPr>
            <a:r>
              <a:t/>
            </a:r>
            <a:endParaRPr/>
          </a:p>
        </p:txBody>
      </p:sp>
      <p:pic>
        <p:nvPicPr>
          <p:cNvPr id="143" name="Google Shape;143;p22"/>
          <p:cNvPicPr preferRelativeResize="0"/>
          <p:nvPr/>
        </p:nvPicPr>
        <p:blipFill rotWithShape="1">
          <a:blip r:embed="rId3">
            <a:alphaModFix/>
          </a:blip>
          <a:srcRect b="0" l="0" r="0" t="0"/>
          <a:stretch/>
        </p:blipFill>
        <p:spPr>
          <a:xfrm>
            <a:off x="244625" y="905725"/>
            <a:ext cx="5239800" cy="4090550"/>
          </a:xfrm>
          <a:prstGeom prst="rect">
            <a:avLst/>
          </a:prstGeom>
          <a:noFill/>
          <a:ln>
            <a:noFill/>
          </a:ln>
        </p:spPr>
      </p:pic>
      <p:sp>
        <p:nvSpPr>
          <p:cNvPr id="144" name="Google Shape;144;p22"/>
          <p:cNvSpPr txBox="1"/>
          <p:nvPr/>
        </p:nvSpPr>
        <p:spPr>
          <a:xfrm>
            <a:off x="5562000" y="1201600"/>
            <a:ext cx="3461400" cy="22779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Log price and property types </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Highest</a:t>
            </a:r>
            <a:r>
              <a:rPr lang="en" sz="1600">
                <a:latin typeface="Lato"/>
                <a:ea typeface="Lato"/>
                <a:cs typeface="Lato"/>
                <a:sym typeface="Lato"/>
              </a:rPr>
              <a:t> median：Tent and lighthouse</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Assumed reason: High cost </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Interesting  finding: </a:t>
            </a:r>
            <a:endParaRPr sz="1600">
              <a:latin typeface="Lato"/>
              <a:ea typeface="Lato"/>
              <a:cs typeface="Lato"/>
              <a:sym typeface="Lato"/>
            </a:endParaRPr>
          </a:p>
          <a:p>
            <a:pPr indent="0" lvl="0" marL="457200" rtl="0" algn="l">
              <a:lnSpc>
                <a:spcPct val="150000"/>
              </a:lnSpc>
              <a:spcBef>
                <a:spcPts val="0"/>
              </a:spcBef>
              <a:spcAft>
                <a:spcPts val="0"/>
              </a:spcAft>
              <a:buNone/>
            </a:pPr>
            <a:r>
              <a:rPr lang="en" sz="1600">
                <a:latin typeface="Lato"/>
                <a:ea typeface="Lato"/>
                <a:cs typeface="Lato"/>
                <a:sym typeface="Lato"/>
              </a:rPr>
              <a:t>Cave and island</a:t>
            </a:r>
            <a:endParaRPr sz="1600">
              <a:latin typeface="Lato"/>
              <a:ea typeface="Lato"/>
              <a:cs typeface="Lato"/>
              <a:sym typeface="Lato"/>
            </a:endParaRPr>
          </a:p>
        </p:txBody>
      </p:sp>
      <p:pic>
        <p:nvPicPr>
          <p:cNvPr id="145" name="Google Shape;145;p22"/>
          <p:cNvPicPr preferRelativeResize="0"/>
          <p:nvPr/>
        </p:nvPicPr>
        <p:blipFill rotWithShape="1">
          <a:blip r:embed="rId4">
            <a:alphaModFix/>
          </a:blip>
          <a:srcRect b="31200" l="5331" r="5509" t="30643"/>
          <a:stretch/>
        </p:blipFill>
        <p:spPr>
          <a:xfrm>
            <a:off x="0" y="4703900"/>
            <a:ext cx="798788" cy="341850"/>
          </a:xfrm>
          <a:prstGeom prst="rect">
            <a:avLst/>
          </a:prstGeom>
          <a:noFill/>
          <a:ln>
            <a:noFill/>
          </a:ln>
        </p:spPr>
      </p:pic>
      <p:pic>
        <p:nvPicPr>
          <p:cNvPr id="146" name="Google Shape;146;p22"/>
          <p:cNvPicPr preferRelativeResize="0"/>
          <p:nvPr/>
        </p:nvPicPr>
        <p:blipFill rotWithShape="1">
          <a:blip r:embed="rId5">
            <a:alphaModFix amt="89000"/>
          </a:blip>
          <a:srcRect b="0" l="0" r="0" t="0"/>
          <a:stretch/>
        </p:blipFill>
        <p:spPr>
          <a:xfrm>
            <a:off x="8345250" y="4637125"/>
            <a:ext cx="798750" cy="408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158525"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Descriptive Analyses </a:t>
            </a:r>
            <a:endParaRPr/>
          </a:p>
        </p:txBody>
      </p:sp>
      <p:sp>
        <p:nvSpPr>
          <p:cNvPr id="152" name="Google Shape;152;p23"/>
          <p:cNvSpPr txBox="1"/>
          <p:nvPr>
            <p:ph idx="1" type="body"/>
          </p:nvPr>
        </p:nvSpPr>
        <p:spPr>
          <a:xfrm>
            <a:off x="158525" y="3721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600">
                <a:solidFill>
                  <a:srgbClr val="000000"/>
                </a:solidFill>
              </a:rPr>
              <a:t>Three</a:t>
            </a:r>
            <a:r>
              <a:rPr b="1" lang="en" sz="1600">
                <a:solidFill>
                  <a:srgbClr val="000000"/>
                </a:solidFill>
              </a:rPr>
              <a:t>-variable plot - the predicted variable with two predictors (hue added) </a:t>
            </a:r>
            <a:endParaRPr sz="1400">
              <a:solidFill>
                <a:srgbClr val="000000"/>
              </a:solidFill>
            </a:endParaRPr>
          </a:p>
          <a:p>
            <a:pPr indent="0" lvl="0" marL="0" rtl="0" algn="l">
              <a:lnSpc>
                <a:spcPct val="100000"/>
              </a:lnSpc>
              <a:spcBef>
                <a:spcPts val="0"/>
              </a:spcBef>
              <a:spcAft>
                <a:spcPts val="0"/>
              </a:spcAft>
              <a:buNone/>
            </a:pPr>
            <a:r>
              <a:t/>
            </a:r>
            <a:endParaRPr/>
          </a:p>
        </p:txBody>
      </p:sp>
      <p:pic>
        <p:nvPicPr>
          <p:cNvPr id="153" name="Google Shape;153;p23"/>
          <p:cNvPicPr preferRelativeResize="0"/>
          <p:nvPr/>
        </p:nvPicPr>
        <p:blipFill rotWithShape="1">
          <a:blip r:embed="rId3">
            <a:alphaModFix/>
          </a:blip>
          <a:srcRect b="0" l="0" r="0" t="0"/>
          <a:stretch/>
        </p:blipFill>
        <p:spPr>
          <a:xfrm>
            <a:off x="0" y="764100"/>
            <a:ext cx="5488100" cy="4284375"/>
          </a:xfrm>
          <a:prstGeom prst="rect">
            <a:avLst/>
          </a:prstGeom>
          <a:noFill/>
          <a:ln>
            <a:noFill/>
          </a:ln>
        </p:spPr>
      </p:pic>
      <p:sp>
        <p:nvSpPr>
          <p:cNvPr id="154" name="Google Shape;154;p23"/>
          <p:cNvSpPr/>
          <p:nvPr/>
        </p:nvSpPr>
        <p:spPr>
          <a:xfrm>
            <a:off x="4428825" y="2922750"/>
            <a:ext cx="702000" cy="68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txBox="1"/>
          <p:nvPr/>
        </p:nvSpPr>
        <p:spPr>
          <a:xfrm>
            <a:off x="5373250" y="1397888"/>
            <a:ext cx="3994800" cy="3016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Mean and median are not enough</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The distribution of log price with more variables </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Cleaning fee: higher log price</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Similar ranges but different distributions </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Fatter tails for DC and SF</a:t>
            </a:r>
            <a:endParaRPr sz="1600">
              <a:latin typeface="Lato"/>
              <a:ea typeface="Lato"/>
              <a:cs typeface="Lato"/>
              <a:sym typeface="Lato"/>
            </a:endParaRPr>
          </a:p>
          <a:p>
            <a:pPr indent="0" lvl="0" marL="0" rtl="0" algn="l">
              <a:lnSpc>
                <a:spcPct val="150000"/>
              </a:lnSpc>
              <a:spcBef>
                <a:spcPts val="0"/>
              </a:spcBef>
              <a:spcAft>
                <a:spcPts val="0"/>
              </a:spcAft>
              <a:buNone/>
            </a:pPr>
            <a:r>
              <a:t/>
            </a:r>
            <a:endParaRPr sz="1600">
              <a:latin typeface="Lato"/>
              <a:ea typeface="Lato"/>
              <a:cs typeface="Lato"/>
              <a:sym typeface="Lato"/>
            </a:endParaRPr>
          </a:p>
        </p:txBody>
      </p:sp>
      <p:cxnSp>
        <p:nvCxnSpPr>
          <p:cNvPr id="156" name="Google Shape;156;p23"/>
          <p:cNvCxnSpPr/>
          <p:nvPr/>
        </p:nvCxnSpPr>
        <p:spPr>
          <a:xfrm>
            <a:off x="229725" y="2080375"/>
            <a:ext cx="4199100" cy="0"/>
          </a:xfrm>
          <a:prstGeom prst="straightConnector1">
            <a:avLst/>
          </a:prstGeom>
          <a:noFill/>
          <a:ln cap="flat" cmpd="sng" w="28575">
            <a:solidFill>
              <a:srgbClr val="FFFF00"/>
            </a:solidFill>
            <a:prstDash val="solid"/>
            <a:round/>
            <a:headEnd len="med" w="med" type="none"/>
            <a:tailEnd len="med" w="med" type="none"/>
          </a:ln>
        </p:spPr>
      </p:cxnSp>
      <p:sp>
        <p:nvSpPr>
          <p:cNvPr id="157" name="Google Shape;157;p23"/>
          <p:cNvSpPr/>
          <p:nvPr/>
        </p:nvSpPr>
        <p:spPr>
          <a:xfrm>
            <a:off x="1799575" y="970000"/>
            <a:ext cx="153300" cy="8808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3675750" y="970000"/>
            <a:ext cx="153300" cy="8808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3"/>
          <p:cNvPicPr preferRelativeResize="0"/>
          <p:nvPr/>
        </p:nvPicPr>
        <p:blipFill rotWithShape="1">
          <a:blip r:embed="rId4">
            <a:alphaModFix/>
          </a:blip>
          <a:srcRect b="31200" l="5331" r="5509" t="30643"/>
          <a:stretch/>
        </p:blipFill>
        <p:spPr>
          <a:xfrm>
            <a:off x="0" y="4806250"/>
            <a:ext cx="559650" cy="239500"/>
          </a:xfrm>
          <a:prstGeom prst="rect">
            <a:avLst/>
          </a:prstGeom>
          <a:noFill/>
          <a:ln>
            <a:noFill/>
          </a:ln>
        </p:spPr>
      </p:pic>
      <p:pic>
        <p:nvPicPr>
          <p:cNvPr id="160" name="Google Shape;160;p23"/>
          <p:cNvPicPr preferRelativeResize="0"/>
          <p:nvPr/>
        </p:nvPicPr>
        <p:blipFill rotWithShape="1">
          <a:blip r:embed="rId5">
            <a:alphaModFix amt="89000"/>
          </a:blip>
          <a:srcRect b="0" l="0" r="0" t="0"/>
          <a:stretch/>
        </p:blipFill>
        <p:spPr>
          <a:xfrm>
            <a:off x="8345250" y="4637125"/>
            <a:ext cx="798750" cy="40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Results</a:t>
            </a:r>
            <a:endParaRPr/>
          </a:p>
        </p:txBody>
      </p:sp>
      <p:sp>
        <p:nvSpPr>
          <p:cNvPr id="166" name="Google Shape;166;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
              <a:t>Linear </a:t>
            </a:r>
            <a:r>
              <a:rPr b="1" i="1" lang="en"/>
              <a:t>Regression</a:t>
            </a:r>
            <a:endParaRPr b="1" i="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67" name="Google Shape;167;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i="1" lang="en"/>
              <a:t>Ridge Regression</a:t>
            </a:r>
            <a:endParaRPr b="1" i="1"/>
          </a:p>
        </p:txBody>
      </p:sp>
      <p:sp>
        <p:nvSpPr>
          <p:cNvPr id="168" name="Google Shape;168;p24"/>
          <p:cNvSpPr txBox="1"/>
          <p:nvPr/>
        </p:nvSpPr>
        <p:spPr>
          <a:xfrm>
            <a:off x="994900" y="3751925"/>
            <a:ext cx="251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Calibri"/>
                <a:ea typeface="Calibri"/>
                <a:cs typeface="Calibri"/>
                <a:sym typeface="Calibri"/>
              </a:rPr>
              <a:t>MSE Train: 0.2072</a:t>
            </a:r>
            <a:endParaRPr b="1" i="1">
              <a:latin typeface="Calibri"/>
              <a:ea typeface="Calibri"/>
              <a:cs typeface="Calibri"/>
              <a:sym typeface="Calibri"/>
            </a:endParaRPr>
          </a:p>
        </p:txBody>
      </p:sp>
      <p:pic>
        <p:nvPicPr>
          <p:cNvPr id="169" name="Google Shape;169;p24"/>
          <p:cNvPicPr preferRelativeResize="0"/>
          <p:nvPr/>
        </p:nvPicPr>
        <p:blipFill>
          <a:blip r:embed="rId3">
            <a:alphaModFix/>
          </a:blip>
          <a:stretch>
            <a:fillRect/>
          </a:stretch>
        </p:blipFill>
        <p:spPr>
          <a:xfrm>
            <a:off x="839993" y="1446075"/>
            <a:ext cx="3209799" cy="2305849"/>
          </a:xfrm>
          <a:prstGeom prst="rect">
            <a:avLst/>
          </a:prstGeom>
          <a:noFill/>
          <a:ln>
            <a:noFill/>
          </a:ln>
        </p:spPr>
      </p:pic>
      <p:sp>
        <p:nvSpPr>
          <p:cNvPr id="170" name="Google Shape;170;p24"/>
          <p:cNvSpPr txBox="1"/>
          <p:nvPr/>
        </p:nvSpPr>
        <p:spPr>
          <a:xfrm>
            <a:off x="994900" y="4260525"/>
            <a:ext cx="251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Calibri"/>
                <a:ea typeface="Calibri"/>
                <a:cs typeface="Calibri"/>
                <a:sym typeface="Calibri"/>
              </a:rPr>
              <a:t>MSE Test:  0.2109</a:t>
            </a:r>
            <a:endParaRPr b="1" i="1">
              <a:latin typeface="Calibri"/>
              <a:ea typeface="Calibri"/>
              <a:cs typeface="Calibri"/>
              <a:sym typeface="Calibri"/>
            </a:endParaRPr>
          </a:p>
        </p:txBody>
      </p:sp>
      <p:pic>
        <p:nvPicPr>
          <p:cNvPr id="171" name="Google Shape;171;p24"/>
          <p:cNvPicPr preferRelativeResize="0"/>
          <p:nvPr/>
        </p:nvPicPr>
        <p:blipFill rotWithShape="1">
          <a:blip r:embed="rId4">
            <a:alphaModFix/>
          </a:blip>
          <a:srcRect b="31200" l="5331" r="5509" t="30643"/>
          <a:stretch/>
        </p:blipFill>
        <p:spPr>
          <a:xfrm>
            <a:off x="0" y="4801650"/>
            <a:ext cx="798788" cy="341850"/>
          </a:xfrm>
          <a:prstGeom prst="rect">
            <a:avLst/>
          </a:prstGeom>
          <a:noFill/>
          <a:ln>
            <a:noFill/>
          </a:ln>
        </p:spPr>
      </p:pic>
      <p:pic>
        <p:nvPicPr>
          <p:cNvPr id="172" name="Google Shape;172;p24"/>
          <p:cNvPicPr preferRelativeResize="0"/>
          <p:nvPr/>
        </p:nvPicPr>
        <p:blipFill rotWithShape="1">
          <a:blip r:embed="rId5">
            <a:alphaModFix amt="89000"/>
          </a:blip>
          <a:srcRect b="0" l="0" r="0" t="0"/>
          <a:stretch/>
        </p:blipFill>
        <p:spPr>
          <a:xfrm>
            <a:off x="8345250" y="4734875"/>
            <a:ext cx="798750" cy="408624"/>
          </a:xfrm>
          <a:prstGeom prst="rect">
            <a:avLst/>
          </a:prstGeom>
          <a:noFill/>
          <a:ln>
            <a:noFill/>
          </a:ln>
        </p:spPr>
      </p:pic>
      <p:sp>
        <p:nvSpPr>
          <p:cNvPr id="173" name="Google Shape;173;p24"/>
          <p:cNvSpPr txBox="1"/>
          <p:nvPr/>
        </p:nvSpPr>
        <p:spPr>
          <a:xfrm>
            <a:off x="5617525" y="3751925"/>
            <a:ext cx="251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Calibri"/>
                <a:ea typeface="Calibri"/>
                <a:cs typeface="Calibri"/>
                <a:sym typeface="Calibri"/>
              </a:rPr>
              <a:t>MSE Train: 0.2173</a:t>
            </a:r>
            <a:endParaRPr b="1" i="1">
              <a:latin typeface="Calibri"/>
              <a:ea typeface="Calibri"/>
              <a:cs typeface="Calibri"/>
              <a:sym typeface="Calibri"/>
            </a:endParaRPr>
          </a:p>
        </p:txBody>
      </p:sp>
      <p:sp>
        <p:nvSpPr>
          <p:cNvPr id="174" name="Google Shape;174;p24"/>
          <p:cNvSpPr txBox="1"/>
          <p:nvPr/>
        </p:nvSpPr>
        <p:spPr>
          <a:xfrm>
            <a:off x="5575350" y="4239625"/>
            <a:ext cx="251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Calibri"/>
                <a:ea typeface="Calibri"/>
                <a:cs typeface="Calibri"/>
                <a:sym typeface="Calibri"/>
              </a:rPr>
              <a:t>MSE Test:  0.2170</a:t>
            </a:r>
            <a:endParaRPr b="1" i="1">
              <a:latin typeface="Calibri"/>
              <a:ea typeface="Calibri"/>
              <a:cs typeface="Calibri"/>
              <a:sym typeface="Calibri"/>
            </a:endParaRPr>
          </a:p>
        </p:txBody>
      </p:sp>
      <p:pic>
        <p:nvPicPr>
          <p:cNvPr id="175" name="Google Shape;175;p24"/>
          <p:cNvPicPr preferRelativeResize="0"/>
          <p:nvPr/>
        </p:nvPicPr>
        <p:blipFill>
          <a:blip r:embed="rId6">
            <a:alphaModFix/>
          </a:blip>
          <a:stretch>
            <a:fillRect/>
          </a:stretch>
        </p:blipFill>
        <p:spPr>
          <a:xfrm>
            <a:off x="5223475" y="1446076"/>
            <a:ext cx="3526024" cy="2305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Results II</a:t>
            </a:r>
            <a:endParaRPr/>
          </a:p>
        </p:txBody>
      </p:sp>
      <p:sp>
        <p:nvSpPr>
          <p:cNvPr id="181" name="Google Shape;181;p25"/>
          <p:cNvSpPr txBox="1"/>
          <p:nvPr>
            <p:ph idx="1" type="body"/>
          </p:nvPr>
        </p:nvSpPr>
        <p:spPr>
          <a:xfrm>
            <a:off x="311700" y="1670075"/>
            <a:ext cx="3999900" cy="2305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
        <p:nvSpPr>
          <p:cNvPr id="182" name="Google Shape;182;p25"/>
          <p:cNvSpPr txBox="1"/>
          <p:nvPr>
            <p:ph idx="2" type="body"/>
          </p:nvPr>
        </p:nvSpPr>
        <p:spPr>
          <a:xfrm>
            <a:off x="4832400" y="1669975"/>
            <a:ext cx="3999900" cy="224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3" name="Google Shape;183;p25"/>
          <p:cNvSpPr txBox="1"/>
          <p:nvPr/>
        </p:nvSpPr>
        <p:spPr>
          <a:xfrm>
            <a:off x="990425" y="1269763"/>
            <a:ext cx="238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Calibri"/>
                <a:ea typeface="Calibri"/>
                <a:cs typeface="Calibri"/>
                <a:sym typeface="Calibri"/>
              </a:rPr>
              <a:t>Lasso</a:t>
            </a:r>
            <a:endParaRPr b="1" i="1">
              <a:latin typeface="Calibri"/>
              <a:ea typeface="Calibri"/>
              <a:cs typeface="Calibri"/>
              <a:sym typeface="Calibri"/>
            </a:endParaRPr>
          </a:p>
        </p:txBody>
      </p:sp>
      <p:sp>
        <p:nvSpPr>
          <p:cNvPr id="184" name="Google Shape;184;p25"/>
          <p:cNvSpPr txBox="1"/>
          <p:nvPr/>
        </p:nvSpPr>
        <p:spPr>
          <a:xfrm>
            <a:off x="923825" y="3975275"/>
            <a:ext cx="251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Calibri"/>
                <a:ea typeface="Calibri"/>
                <a:cs typeface="Calibri"/>
                <a:sym typeface="Calibri"/>
              </a:rPr>
              <a:t>MSE Train: 0.3948</a:t>
            </a:r>
            <a:endParaRPr sz="1000">
              <a:solidFill>
                <a:srgbClr val="333333"/>
              </a:solidFill>
              <a:highlight>
                <a:srgbClr val="FFFFFF"/>
              </a:highlight>
            </a:endParaRPr>
          </a:p>
          <a:p>
            <a:pPr indent="0" lvl="0" marL="0" rtl="0" algn="ctr">
              <a:spcBef>
                <a:spcPts val="0"/>
              </a:spcBef>
              <a:spcAft>
                <a:spcPts val="0"/>
              </a:spcAft>
              <a:buNone/>
            </a:pPr>
            <a:r>
              <a:rPr b="1" i="1" lang="en">
                <a:latin typeface="Calibri"/>
                <a:ea typeface="Calibri"/>
                <a:cs typeface="Calibri"/>
                <a:sym typeface="Calibri"/>
              </a:rPr>
              <a:t> </a:t>
            </a:r>
            <a:endParaRPr b="1" i="1">
              <a:latin typeface="Calibri"/>
              <a:ea typeface="Calibri"/>
              <a:cs typeface="Calibri"/>
              <a:sym typeface="Calibri"/>
            </a:endParaRPr>
          </a:p>
        </p:txBody>
      </p:sp>
      <p:sp>
        <p:nvSpPr>
          <p:cNvPr id="185" name="Google Shape;185;p25"/>
          <p:cNvSpPr txBox="1"/>
          <p:nvPr/>
        </p:nvSpPr>
        <p:spPr>
          <a:xfrm>
            <a:off x="870525" y="4260525"/>
            <a:ext cx="251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Calibri"/>
                <a:ea typeface="Calibri"/>
                <a:cs typeface="Calibri"/>
                <a:sym typeface="Calibri"/>
              </a:rPr>
              <a:t>MSE Test: 0.4333</a:t>
            </a:r>
            <a:endParaRPr b="1" i="1">
              <a:latin typeface="Calibri"/>
              <a:ea typeface="Calibri"/>
              <a:cs typeface="Calibri"/>
              <a:sym typeface="Calibri"/>
            </a:endParaRPr>
          </a:p>
        </p:txBody>
      </p:sp>
      <p:pic>
        <p:nvPicPr>
          <p:cNvPr id="186" name="Google Shape;186;p25"/>
          <p:cNvPicPr preferRelativeResize="0"/>
          <p:nvPr/>
        </p:nvPicPr>
        <p:blipFill>
          <a:blip r:embed="rId3">
            <a:alphaModFix/>
          </a:blip>
          <a:stretch>
            <a:fillRect/>
          </a:stretch>
        </p:blipFill>
        <p:spPr>
          <a:xfrm>
            <a:off x="311700" y="1641200"/>
            <a:ext cx="4103350" cy="2362976"/>
          </a:xfrm>
          <a:prstGeom prst="rect">
            <a:avLst/>
          </a:prstGeom>
          <a:noFill/>
          <a:ln>
            <a:noFill/>
          </a:ln>
        </p:spPr>
      </p:pic>
      <p:sp>
        <p:nvSpPr>
          <p:cNvPr id="187" name="Google Shape;187;p25"/>
          <p:cNvSpPr txBox="1"/>
          <p:nvPr/>
        </p:nvSpPr>
        <p:spPr>
          <a:xfrm>
            <a:off x="6014075" y="1269775"/>
            <a:ext cx="154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alibri"/>
                <a:ea typeface="Calibri"/>
                <a:cs typeface="Calibri"/>
                <a:sym typeface="Calibri"/>
              </a:rPr>
              <a:t>Challenge</a:t>
            </a:r>
            <a:endParaRPr b="1">
              <a:latin typeface="Calibri"/>
              <a:ea typeface="Calibri"/>
              <a:cs typeface="Calibri"/>
              <a:sym typeface="Calibri"/>
            </a:endParaRPr>
          </a:p>
        </p:txBody>
      </p:sp>
      <p:pic>
        <p:nvPicPr>
          <p:cNvPr id="188" name="Google Shape;188;p25"/>
          <p:cNvPicPr preferRelativeResize="0"/>
          <p:nvPr/>
        </p:nvPicPr>
        <p:blipFill>
          <a:blip r:embed="rId4">
            <a:alphaModFix/>
          </a:blip>
          <a:stretch>
            <a:fillRect/>
          </a:stretch>
        </p:blipFill>
        <p:spPr>
          <a:xfrm>
            <a:off x="4832400" y="1670075"/>
            <a:ext cx="3999899" cy="2247600"/>
          </a:xfrm>
          <a:prstGeom prst="rect">
            <a:avLst/>
          </a:prstGeom>
          <a:noFill/>
          <a:ln>
            <a:noFill/>
          </a:ln>
        </p:spPr>
      </p:pic>
      <p:sp>
        <p:nvSpPr>
          <p:cNvPr id="189" name="Google Shape;189;p25"/>
          <p:cNvSpPr txBox="1"/>
          <p:nvPr/>
        </p:nvSpPr>
        <p:spPr>
          <a:xfrm>
            <a:off x="5107975" y="4184100"/>
            <a:ext cx="3384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Lato"/>
                <a:ea typeface="Lato"/>
                <a:cs typeface="Lato"/>
                <a:sym typeface="Lato"/>
              </a:rPr>
              <a:t>Some of coefficients can not be explained </a:t>
            </a:r>
            <a:endParaRPr b="1" sz="1300">
              <a:latin typeface="Lato"/>
              <a:ea typeface="Lato"/>
              <a:cs typeface="Lato"/>
              <a:sym typeface="Lato"/>
            </a:endParaRPr>
          </a:p>
        </p:txBody>
      </p:sp>
      <p:pic>
        <p:nvPicPr>
          <p:cNvPr id="190" name="Google Shape;190;p25"/>
          <p:cNvPicPr preferRelativeResize="0"/>
          <p:nvPr/>
        </p:nvPicPr>
        <p:blipFill rotWithShape="1">
          <a:blip r:embed="rId5">
            <a:alphaModFix/>
          </a:blip>
          <a:srcRect b="31200" l="5331" r="5509" t="30643"/>
          <a:stretch/>
        </p:blipFill>
        <p:spPr>
          <a:xfrm>
            <a:off x="0" y="4801650"/>
            <a:ext cx="798788" cy="341850"/>
          </a:xfrm>
          <a:prstGeom prst="rect">
            <a:avLst/>
          </a:prstGeom>
          <a:noFill/>
          <a:ln>
            <a:noFill/>
          </a:ln>
        </p:spPr>
      </p:pic>
      <p:pic>
        <p:nvPicPr>
          <p:cNvPr id="191" name="Google Shape;191;p25"/>
          <p:cNvPicPr preferRelativeResize="0"/>
          <p:nvPr/>
        </p:nvPicPr>
        <p:blipFill rotWithShape="1">
          <a:blip r:embed="rId6">
            <a:alphaModFix amt="89000"/>
          </a:blip>
          <a:srcRect b="0" l="0" r="0" t="0"/>
          <a:stretch/>
        </p:blipFill>
        <p:spPr>
          <a:xfrm>
            <a:off x="8345250" y="4734875"/>
            <a:ext cx="798750" cy="408624"/>
          </a:xfrm>
          <a:prstGeom prst="rect">
            <a:avLst/>
          </a:prstGeom>
          <a:noFill/>
          <a:ln>
            <a:noFill/>
          </a:ln>
        </p:spPr>
      </p:pic>
      <p:sp>
        <p:nvSpPr>
          <p:cNvPr id="192" name="Google Shape;192;p25"/>
          <p:cNvSpPr/>
          <p:nvPr/>
        </p:nvSpPr>
        <p:spPr>
          <a:xfrm>
            <a:off x="4501625" y="1963225"/>
            <a:ext cx="244200" cy="18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4501625" y="2700475"/>
            <a:ext cx="244200" cy="18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4501625" y="2987600"/>
            <a:ext cx="244200" cy="18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Results III</a:t>
            </a:r>
            <a:endParaRPr/>
          </a:p>
        </p:txBody>
      </p:sp>
      <p:sp>
        <p:nvSpPr>
          <p:cNvPr id="200" name="Google Shape;200;p26"/>
          <p:cNvSpPr txBox="1"/>
          <p:nvPr>
            <p:ph idx="1" type="body"/>
          </p:nvPr>
        </p:nvSpPr>
        <p:spPr>
          <a:xfrm>
            <a:off x="0" y="1152475"/>
            <a:ext cx="3238200" cy="327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
              <a:t>Bagging</a:t>
            </a:r>
            <a:endParaRPr b="1" i="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1" name="Google Shape;201;p26"/>
          <p:cNvSpPr txBox="1"/>
          <p:nvPr>
            <p:ph idx="2" type="body"/>
          </p:nvPr>
        </p:nvSpPr>
        <p:spPr>
          <a:xfrm>
            <a:off x="2867150" y="1152475"/>
            <a:ext cx="3498900" cy="3224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i="1" lang="en"/>
              <a:t>Random Forests</a:t>
            </a:r>
            <a:endParaRPr b="1" i="1"/>
          </a:p>
        </p:txBody>
      </p:sp>
      <p:sp>
        <p:nvSpPr>
          <p:cNvPr id="202" name="Google Shape;202;p26"/>
          <p:cNvSpPr txBox="1"/>
          <p:nvPr/>
        </p:nvSpPr>
        <p:spPr>
          <a:xfrm>
            <a:off x="994900" y="3751925"/>
            <a:ext cx="25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MSE Train: 0.2510</a:t>
            </a:r>
            <a:endParaRPr b="1" i="1">
              <a:latin typeface="Calibri"/>
              <a:ea typeface="Calibri"/>
              <a:cs typeface="Calibri"/>
              <a:sym typeface="Calibri"/>
            </a:endParaRPr>
          </a:p>
        </p:txBody>
      </p:sp>
      <p:sp>
        <p:nvSpPr>
          <p:cNvPr id="203" name="Google Shape;203;p26"/>
          <p:cNvSpPr txBox="1"/>
          <p:nvPr/>
        </p:nvSpPr>
        <p:spPr>
          <a:xfrm>
            <a:off x="994900" y="4260525"/>
            <a:ext cx="25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MSE Test:  0.2536</a:t>
            </a:r>
            <a:endParaRPr b="1" i="1">
              <a:latin typeface="Calibri"/>
              <a:ea typeface="Calibri"/>
              <a:cs typeface="Calibri"/>
              <a:sym typeface="Calibri"/>
            </a:endParaRPr>
          </a:p>
        </p:txBody>
      </p:sp>
      <p:sp>
        <p:nvSpPr>
          <p:cNvPr id="204" name="Google Shape;204;p26"/>
          <p:cNvSpPr txBox="1"/>
          <p:nvPr>
            <p:ph idx="2" type="body"/>
          </p:nvPr>
        </p:nvSpPr>
        <p:spPr>
          <a:xfrm>
            <a:off x="5412000" y="1152475"/>
            <a:ext cx="3732000" cy="3276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i="1" lang="en"/>
              <a:t>Boosting</a:t>
            </a:r>
            <a:endParaRPr b="1" i="1"/>
          </a:p>
        </p:txBody>
      </p:sp>
      <p:sp>
        <p:nvSpPr>
          <p:cNvPr id="205" name="Google Shape;205;p26"/>
          <p:cNvSpPr txBox="1"/>
          <p:nvPr/>
        </p:nvSpPr>
        <p:spPr>
          <a:xfrm>
            <a:off x="3852050" y="3751925"/>
            <a:ext cx="25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MSE Train: 0.0305</a:t>
            </a:r>
            <a:endParaRPr b="1" i="1">
              <a:latin typeface="Calibri"/>
              <a:ea typeface="Calibri"/>
              <a:cs typeface="Calibri"/>
              <a:sym typeface="Calibri"/>
            </a:endParaRPr>
          </a:p>
        </p:txBody>
      </p:sp>
      <p:sp>
        <p:nvSpPr>
          <p:cNvPr id="206" name="Google Shape;206;p26"/>
          <p:cNvSpPr txBox="1"/>
          <p:nvPr/>
        </p:nvSpPr>
        <p:spPr>
          <a:xfrm>
            <a:off x="3852050" y="4260525"/>
            <a:ext cx="25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MSE Test:  0.1541</a:t>
            </a:r>
            <a:endParaRPr b="1" i="1">
              <a:latin typeface="Calibri"/>
              <a:ea typeface="Calibri"/>
              <a:cs typeface="Calibri"/>
              <a:sym typeface="Calibri"/>
            </a:endParaRPr>
          </a:p>
        </p:txBody>
      </p:sp>
      <p:sp>
        <p:nvSpPr>
          <p:cNvPr id="207" name="Google Shape;207;p26"/>
          <p:cNvSpPr txBox="1"/>
          <p:nvPr/>
        </p:nvSpPr>
        <p:spPr>
          <a:xfrm>
            <a:off x="6500550" y="3751925"/>
            <a:ext cx="25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MSE Train: 0.1802</a:t>
            </a:r>
            <a:endParaRPr b="1" i="1">
              <a:latin typeface="Calibri"/>
              <a:ea typeface="Calibri"/>
              <a:cs typeface="Calibri"/>
              <a:sym typeface="Calibri"/>
            </a:endParaRPr>
          </a:p>
        </p:txBody>
      </p:sp>
      <p:sp>
        <p:nvSpPr>
          <p:cNvPr id="208" name="Google Shape;208;p26"/>
          <p:cNvSpPr txBox="1"/>
          <p:nvPr/>
        </p:nvSpPr>
        <p:spPr>
          <a:xfrm>
            <a:off x="6500550" y="4260525"/>
            <a:ext cx="25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MSE Test:  0.1850</a:t>
            </a:r>
            <a:endParaRPr b="1" i="1">
              <a:latin typeface="Calibri"/>
              <a:ea typeface="Calibri"/>
              <a:cs typeface="Calibri"/>
              <a:sym typeface="Calibri"/>
            </a:endParaRPr>
          </a:p>
        </p:txBody>
      </p:sp>
      <p:pic>
        <p:nvPicPr>
          <p:cNvPr id="209" name="Google Shape;209;p26"/>
          <p:cNvPicPr preferRelativeResize="0"/>
          <p:nvPr/>
        </p:nvPicPr>
        <p:blipFill rotWithShape="1">
          <a:blip r:embed="rId3">
            <a:alphaModFix amt="89000"/>
          </a:blip>
          <a:srcRect b="0" l="0" r="0" t="0"/>
          <a:stretch/>
        </p:blipFill>
        <p:spPr>
          <a:xfrm>
            <a:off x="8345250" y="4734875"/>
            <a:ext cx="798750" cy="408624"/>
          </a:xfrm>
          <a:prstGeom prst="rect">
            <a:avLst/>
          </a:prstGeom>
          <a:noFill/>
          <a:ln>
            <a:noFill/>
          </a:ln>
        </p:spPr>
      </p:pic>
      <p:pic>
        <p:nvPicPr>
          <p:cNvPr id="210" name="Google Shape;210;p26"/>
          <p:cNvPicPr preferRelativeResize="0"/>
          <p:nvPr/>
        </p:nvPicPr>
        <p:blipFill rotWithShape="1">
          <a:blip r:embed="rId4">
            <a:alphaModFix/>
          </a:blip>
          <a:srcRect b="31200" l="5331" r="5509" t="30643"/>
          <a:stretch/>
        </p:blipFill>
        <p:spPr>
          <a:xfrm>
            <a:off x="0" y="4801650"/>
            <a:ext cx="798788" cy="341850"/>
          </a:xfrm>
          <a:prstGeom prst="rect">
            <a:avLst/>
          </a:prstGeom>
          <a:noFill/>
          <a:ln>
            <a:noFill/>
          </a:ln>
        </p:spPr>
      </p:pic>
      <p:pic>
        <p:nvPicPr>
          <p:cNvPr id="211" name="Google Shape;211;p26"/>
          <p:cNvPicPr preferRelativeResize="0"/>
          <p:nvPr/>
        </p:nvPicPr>
        <p:blipFill>
          <a:blip r:embed="rId5">
            <a:alphaModFix/>
          </a:blip>
          <a:stretch>
            <a:fillRect/>
          </a:stretch>
        </p:blipFill>
        <p:spPr>
          <a:xfrm>
            <a:off x="3156463" y="1501000"/>
            <a:ext cx="2833825" cy="2275975"/>
          </a:xfrm>
          <a:prstGeom prst="rect">
            <a:avLst/>
          </a:prstGeom>
          <a:noFill/>
          <a:ln cap="flat" cmpd="sng" w="9525">
            <a:solidFill>
              <a:schemeClr val="dk2"/>
            </a:solidFill>
            <a:prstDash val="solid"/>
            <a:round/>
            <a:headEnd len="sm" w="sm" type="none"/>
            <a:tailEnd len="sm" w="sm" type="none"/>
          </a:ln>
        </p:spPr>
      </p:pic>
      <p:pic>
        <p:nvPicPr>
          <p:cNvPr id="212" name="Google Shape;212;p26"/>
          <p:cNvPicPr preferRelativeResize="0"/>
          <p:nvPr/>
        </p:nvPicPr>
        <p:blipFill>
          <a:blip r:embed="rId6">
            <a:alphaModFix/>
          </a:blip>
          <a:stretch>
            <a:fillRect/>
          </a:stretch>
        </p:blipFill>
        <p:spPr>
          <a:xfrm>
            <a:off x="92538" y="1500988"/>
            <a:ext cx="2883875" cy="2275999"/>
          </a:xfrm>
          <a:prstGeom prst="rect">
            <a:avLst/>
          </a:prstGeom>
          <a:noFill/>
          <a:ln cap="flat" cmpd="sng" w="9525">
            <a:solidFill>
              <a:schemeClr val="dk2"/>
            </a:solidFill>
            <a:prstDash val="solid"/>
            <a:round/>
            <a:headEnd len="sm" w="sm" type="none"/>
            <a:tailEnd len="sm" w="sm" type="none"/>
          </a:ln>
        </p:spPr>
      </p:pic>
      <p:pic>
        <p:nvPicPr>
          <p:cNvPr id="213" name="Google Shape;213;p26"/>
          <p:cNvPicPr preferRelativeResize="0"/>
          <p:nvPr/>
        </p:nvPicPr>
        <p:blipFill>
          <a:blip r:embed="rId7">
            <a:alphaModFix/>
          </a:blip>
          <a:stretch>
            <a:fillRect/>
          </a:stretch>
        </p:blipFill>
        <p:spPr>
          <a:xfrm>
            <a:off x="6170375" y="1532213"/>
            <a:ext cx="2956150" cy="22135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a:t>
            </a:r>
            <a:endParaRPr/>
          </a:p>
        </p:txBody>
      </p:sp>
      <p:sp>
        <p:nvSpPr>
          <p:cNvPr id="219" name="Google Shape;219;p27"/>
          <p:cNvSpPr txBox="1"/>
          <p:nvPr>
            <p:ph idx="1" type="body"/>
          </p:nvPr>
        </p:nvSpPr>
        <p:spPr>
          <a:xfrm>
            <a:off x="311700" y="958075"/>
            <a:ext cx="8520600" cy="374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n.trees = 100, interaction.depth = 1, shrinkage = 0.001, mse_train: 0.4796789; mse_test: 0.48406</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n.trees = 100, interaction.depth = 1, shrinkage = 0.01,   mse_train: 0.3406027; mse_test: 0.3454715</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n.trees = 100, interaction.depth = 1, shrinkage = 0.1,     mse_train: 0.2251666; mse_test: 0.2283994</a:t>
            </a:r>
            <a:endParaRPr sz="1300">
              <a:solidFill>
                <a:srgbClr val="000000"/>
              </a:solidFill>
              <a:latin typeface="Arial"/>
              <a:ea typeface="Arial"/>
              <a:cs typeface="Arial"/>
              <a:sym typeface="Arial"/>
            </a:endParaRPr>
          </a:p>
          <a:p>
            <a:pPr indent="0" lvl="0" marL="914400" rtl="0" algn="l">
              <a:spcBef>
                <a:spcPts val="0"/>
              </a:spcBef>
              <a:spcAft>
                <a:spcPts val="0"/>
              </a:spcAft>
              <a:buNone/>
            </a:pPr>
            <a:r>
              <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n.trees = 100, interaction.depth = 2, shrinkage = 0.001, mse_train: 0.4711037; mse_test: 0.4750863</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n.trees = 100, interaction.depth = 2, shrinkage = 0.01,   mse_train: 0.3064798; mse_test: 0.3099995</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n.trees = 100, interaction.depth = 2, shrinkage = 0.1,     mse_train: 0.1902003; mse_test: 0.194123</a:t>
            </a:r>
            <a:endParaRPr sz="1300">
              <a:solidFill>
                <a:srgbClr val="000000"/>
              </a:solidFill>
              <a:latin typeface="Arial"/>
              <a:ea typeface="Arial"/>
              <a:cs typeface="Arial"/>
              <a:sym typeface="Arial"/>
            </a:endParaRPr>
          </a:p>
          <a:p>
            <a:pPr indent="0" lvl="0" marL="914400" rtl="0" algn="l">
              <a:spcBef>
                <a:spcPts val="0"/>
              </a:spcBef>
              <a:spcAft>
                <a:spcPts val="0"/>
              </a:spcAft>
              <a:buNone/>
            </a:pPr>
            <a:r>
              <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n.trees = 100, interaction.depth = 3, shrinkage = 0.001, mse_train: 0.4696736; mse_test: 0.4735253</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n.trees = 100, interaction.depth = 3, shrinkage = 0.01,   mse_train: 0.2963097; mse_test: 0.299599</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n.trees = 100, interaction.depth = 3, shrinkage = 0.1,     mse_train: </a:t>
            </a:r>
            <a:r>
              <a:rPr b="1" lang="en" sz="1300">
                <a:solidFill>
                  <a:schemeClr val="dk1"/>
                </a:solidFill>
                <a:latin typeface="Arial"/>
                <a:ea typeface="Arial"/>
                <a:cs typeface="Arial"/>
                <a:sym typeface="Arial"/>
              </a:rPr>
              <a:t>0.1802872</a:t>
            </a:r>
            <a:r>
              <a:rPr lang="en" sz="1300">
                <a:solidFill>
                  <a:srgbClr val="000000"/>
                </a:solidFill>
                <a:latin typeface="Arial"/>
                <a:ea typeface="Arial"/>
                <a:cs typeface="Arial"/>
                <a:sym typeface="Arial"/>
              </a:rPr>
              <a:t>; mse_test: </a:t>
            </a:r>
            <a:r>
              <a:rPr b="1" lang="en" sz="1300">
                <a:solidFill>
                  <a:schemeClr val="dk1"/>
                </a:solidFill>
                <a:latin typeface="Arial"/>
                <a:ea typeface="Arial"/>
                <a:cs typeface="Arial"/>
                <a:sym typeface="Arial"/>
              </a:rPr>
              <a:t>0.1850507</a:t>
            </a:r>
            <a:endParaRPr b="1" sz="1600">
              <a:solidFill>
                <a:schemeClr val="dk1"/>
              </a:solidFill>
            </a:endParaRPr>
          </a:p>
        </p:txBody>
      </p:sp>
      <p:pic>
        <p:nvPicPr>
          <p:cNvPr id="220" name="Google Shape;220;p27"/>
          <p:cNvPicPr preferRelativeResize="0"/>
          <p:nvPr/>
        </p:nvPicPr>
        <p:blipFill rotWithShape="1">
          <a:blip r:embed="rId3">
            <a:alphaModFix amt="89000"/>
          </a:blip>
          <a:srcRect b="0" l="0" r="0" t="0"/>
          <a:stretch/>
        </p:blipFill>
        <p:spPr>
          <a:xfrm>
            <a:off x="8345250" y="4734875"/>
            <a:ext cx="798750" cy="408624"/>
          </a:xfrm>
          <a:prstGeom prst="rect">
            <a:avLst/>
          </a:prstGeom>
          <a:noFill/>
          <a:ln>
            <a:noFill/>
          </a:ln>
        </p:spPr>
      </p:pic>
      <p:pic>
        <p:nvPicPr>
          <p:cNvPr id="221" name="Google Shape;221;p27"/>
          <p:cNvPicPr preferRelativeResize="0"/>
          <p:nvPr/>
        </p:nvPicPr>
        <p:blipFill rotWithShape="1">
          <a:blip r:embed="rId4">
            <a:alphaModFix/>
          </a:blip>
          <a:srcRect b="31200" l="5331" r="5509" t="30643"/>
          <a:stretch/>
        </p:blipFill>
        <p:spPr>
          <a:xfrm>
            <a:off x="0" y="4801650"/>
            <a:ext cx="798788" cy="341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227" name="Google Shape;227;p28"/>
          <p:cNvSpPr txBox="1"/>
          <p:nvPr>
            <p:ph idx="1" type="body"/>
          </p:nvPr>
        </p:nvSpPr>
        <p:spPr>
          <a:xfrm>
            <a:off x="4741250" y="1301200"/>
            <a:ext cx="3111000" cy="197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300">
              <a:solidFill>
                <a:srgbClr val="000000"/>
              </a:solidFill>
              <a:latin typeface="Arial"/>
              <a:ea typeface="Arial"/>
              <a:cs typeface="Arial"/>
              <a:sym typeface="Arial"/>
            </a:endParaRPr>
          </a:p>
          <a:p>
            <a:pPr indent="-317500" lvl="0" marL="457200" rtl="0" algn="l">
              <a:lnSpc>
                <a:spcPct val="200000"/>
              </a:lnSpc>
              <a:spcBef>
                <a:spcPts val="0"/>
              </a:spcBef>
              <a:spcAft>
                <a:spcPts val="0"/>
              </a:spcAft>
              <a:buClr>
                <a:srgbClr val="212121"/>
              </a:buClr>
              <a:buSzPts val="1400"/>
              <a:buFont typeface="Arial"/>
              <a:buChar char="●"/>
            </a:pPr>
            <a:r>
              <a:rPr b="1" lang="en" sz="1700">
                <a:solidFill>
                  <a:srgbClr val="212121"/>
                </a:solidFill>
              </a:rPr>
              <a:t>Find the best parameters</a:t>
            </a:r>
            <a:endParaRPr b="1" sz="1700">
              <a:solidFill>
                <a:srgbClr val="212121"/>
              </a:solidFill>
            </a:endParaRPr>
          </a:p>
          <a:p>
            <a:pPr indent="-336550" lvl="0" marL="457200" rtl="0" algn="l">
              <a:lnSpc>
                <a:spcPct val="200000"/>
              </a:lnSpc>
              <a:spcBef>
                <a:spcPts val="0"/>
              </a:spcBef>
              <a:spcAft>
                <a:spcPts val="0"/>
              </a:spcAft>
              <a:buClr>
                <a:srgbClr val="212121"/>
              </a:buClr>
              <a:buSzPts val="1700"/>
              <a:buChar char="●"/>
            </a:pPr>
            <a:r>
              <a:rPr b="1" lang="en" sz="1700">
                <a:solidFill>
                  <a:srgbClr val="212121"/>
                </a:solidFill>
              </a:rPr>
              <a:t>Interpret the results</a:t>
            </a:r>
            <a:endParaRPr b="1" sz="1700">
              <a:solidFill>
                <a:srgbClr val="212121"/>
              </a:solidFill>
            </a:endParaRPr>
          </a:p>
        </p:txBody>
      </p:sp>
      <p:pic>
        <p:nvPicPr>
          <p:cNvPr id="228" name="Google Shape;228;p28"/>
          <p:cNvPicPr preferRelativeResize="0"/>
          <p:nvPr/>
        </p:nvPicPr>
        <p:blipFill rotWithShape="1">
          <a:blip r:embed="rId3">
            <a:alphaModFix amt="89000"/>
          </a:blip>
          <a:srcRect b="0" l="0" r="0" t="0"/>
          <a:stretch/>
        </p:blipFill>
        <p:spPr>
          <a:xfrm>
            <a:off x="8345250" y="4734875"/>
            <a:ext cx="798750" cy="408624"/>
          </a:xfrm>
          <a:prstGeom prst="rect">
            <a:avLst/>
          </a:prstGeom>
          <a:noFill/>
          <a:ln>
            <a:noFill/>
          </a:ln>
        </p:spPr>
      </p:pic>
      <p:pic>
        <p:nvPicPr>
          <p:cNvPr id="229" name="Google Shape;229;p28"/>
          <p:cNvPicPr preferRelativeResize="0"/>
          <p:nvPr/>
        </p:nvPicPr>
        <p:blipFill rotWithShape="1">
          <a:blip r:embed="rId4">
            <a:alphaModFix/>
          </a:blip>
          <a:srcRect b="31200" l="5331" r="5509" t="30643"/>
          <a:stretch/>
        </p:blipFill>
        <p:spPr>
          <a:xfrm>
            <a:off x="0" y="4801650"/>
            <a:ext cx="798788" cy="341850"/>
          </a:xfrm>
          <a:prstGeom prst="rect">
            <a:avLst/>
          </a:prstGeom>
          <a:noFill/>
          <a:ln>
            <a:noFill/>
          </a:ln>
        </p:spPr>
      </p:pic>
      <p:pic>
        <p:nvPicPr>
          <p:cNvPr id="230" name="Google Shape;230;p28"/>
          <p:cNvPicPr preferRelativeResize="0"/>
          <p:nvPr/>
        </p:nvPicPr>
        <p:blipFill rotWithShape="1">
          <a:blip r:embed="rId5">
            <a:alphaModFix/>
          </a:blip>
          <a:srcRect b="8369" l="-17330" r="17330" t="-8370"/>
          <a:stretch/>
        </p:blipFill>
        <p:spPr>
          <a:xfrm>
            <a:off x="-402425" y="595950"/>
            <a:ext cx="4395294" cy="3821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Conclusion</a:t>
            </a:r>
            <a:endParaRPr/>
          </a:p>
        </p:txBody>
      </p:sp>
      <p:sp>
        <p:nvSpPr>
          <p:cNvPr id="236" name="Google Shape;236;p29"/>
          <p:cNvSpPr txBox="1"/>
          <p:nvPr>
            <p:ph idx="1" type="body"/>
          </p:nvPr>
        </p:nvSpPr>
        <p:spPr>
          <a:xfrm>
            <a:off x="311700" y="1013425"/>
            <a:ext cx="2969100" cy="33045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Arial"/>
              <a:buChar char="●"/>
            </a:pPr>
            <a:r>
              <a:rPr lang="en" sz="1600">
                <a:solidFill>
                  <a:schemeClr val="accent1"/>
                </a:solidFill>
                <a:latin typeface="Arial"/>
                <a:ea typeface="Arial"/>
                <a:cs typeface="Arial"/>
                <a:sym typeface="Arial"/>
              </a:rPr>
              <a:t>Among all models, Random Forest outputs the best mse for both training and testing.</a:t>
            </a:r>
            <a:endParaRPr sz="1600">
              <a:solidFill>
                <a:schemeClr val="accent1"/>
              </a:solidFill>
              <a:latin typeface="Arial"/>
              <a:ea typeface="Arial"/>
              <a:cs typeface="Arial"/>
              <a:sym typeface="Arial"/>
            </a:endParaRPr>
          </a:p>
          <a:p>
            <a:pPr indent="-330200" lvl="0" marL="457200" rtl="0" algn="l">
              <a:spcBef>
                <a:spcPts val="0"/>
              </a:spcBef>
              <a:spcAft>
                <a:spcPts val="0"/>
              </a:spcAft>
              <a:buClr>
                <a:schemeClr val="accent1"/>
              </a:buClr>
              <a:buSzPts val="1600"/>
              <a:buFont typeface="Arial"/>
              <a:buChar char="●"/>
            </a:pPr>
            <a:r>
              <a:rPr lang="en" sz="1600">
                <a:solidFill>
                  <a:schemeClr val="accent1"/>
                </a:solidFill>
                <a:latin typeface="Arial"/>
                <a:ea typeface="Arial"/>
                <a:cs typeface="Arial"/>
                <a:sym typeface="Arial"/>
              </a:rPr>
              <a:t>Variables most important plotted.</a:t>
            </a:r>
            <a:endParaRPr sz="1600">
              <a:solidFill>
                <a:schemeClr val="accent1"/>
              </a:solidFill>
              <a:latin typeface="Arial"/>
              <a:ea typeface="Arial"/>
              <a:cs typeface="Arial"/>
              <a:sym typeface="Arial"/>
            </a:endParaRPr>
          </a:p>
        </p:txBody>
      </p:sp>
      <p:pic>
        <p:nvPicPr>
          <p:cNvPr id="237" name="Google Shape;237;p29"/>
          <p:cNvPicPr preferRelativeResize="0"/>
          <p:nvPr/>
        </p:nvPicPr>
        <p:blipFill rotWithShape="1">
          <a:blip r:embed="rId3">
            <a:alphaModFix amt="89000"/>
          </a:blip>
          <a:srcRect b="0" l="0" r="0" t="0"/>
          <a:stretch/>
        </p:blipFill>
        <p:spPr>
          <a:xfrm>
            <a:off x="8345250" y="4637125"/>
            <a:ext cx="798750" cy="408624"/>
          </a:xfrm>
          <a:prstGeom prst="rect">
            <a:avLst/>
          </a:prstGeom>
          <a:noFill/>
          <a:ln>
            <a:noFill/>
          </a:ln>
        </p:spPr>
      </p:pic>
      <p:pic>
        <p:nvPicPr>
          <p:cNvPr id="238" name="Google Shape;238;p29"/>
          <p:cNvPicPr preferRelativeResize="0"/>
          <p:nvPr/>
        </p:nvPicPr>
        <p:blipFill rotWithShape="1">
          <a:blip r:embed="rId4">
            <a:alphaModFix/>
          </a:blip>
          <a:srcRect b="31200" l="5331" r="5509" t="30643"/>
          <a:stretch/>
        </p:blipFill>
        <p:spPr>
          <a:xfrm>
            <a:off x="0" y="4703900"/>
            <a:ext cx="798788" cy="341850"/>
          </a:xfrm>
          <a:prstGeom prst="rect">
            <a:avLst/>
          </a:prstGeom>
          <a:noFill/>
          <a:ln>
            <a:noFill/>
          </a:ln>
        </p:spPr>
      </p:pic>
      <p:pic>
        <p:nvPicPr>
          <p:cNvPr id="239" name="Google Shape;239;p29"/>
          <p:cNvPicPr preferRelativeResize="0"/>
          <p:nvPr/>
        </p:nvPicPr>
        <p:blipFill rotWithShape="1">
          <a:blip r:embed="rId5">
            <a:alphaModFix/>
          </a:blip>
          <a:srcRect b="4085" l="1869" r="6023" t="3910"/>
          <a:stretch/>
        </p:blipFill>
        <p:spPr>
          <a:xfrm>
            <a:off x="3280800" y="659113"/>
            <a:ext cx="5551498" cy="3825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Conclusion</a:t>
            </a:r>
            <a:endParaRPr/>
          </a:p>
        </p:txBody>
      </p:sp>
      <p:sp>
        <p:nvSpPr>
          <p:cNvPr id="245" name="Google Shape;245;p30"/>
          <p:cNvSpPr txBox="1"/>
          <p:nvPr>
            <p:ph idx="1" type="body"/>
          </p:nvPr>
        </p:nvSpPr>
        <p:spPr>
          <a:xfrm>
            <a:off x="798800" y="1017450"/>
            <a:ext cx="5610000" cy="33045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Most Important Variables</a:t>
            </a:r>
            <a:endParaRPr sz="1500">
              <a:solidFill>
                <a:schemeClr val="accent1"/>
              </a:solidFill>
              <a:latin typeface="Arial"/>
              <a:ea typeface="Arial"/>
              <a:cs typeface="Arial"/>
              <a:sym typeface="Arial"/>
            </a:endParaRPr>
          </a:p>
          <a:p>
            <a:pPr indent="-323850" lvl="0" marL="914400" rtl="0" algn="l">
              <a:lnSpc>
                <a:spcPct val="115000"/>
              </a:lnSpc>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Accommodates</a:t>
            </a:r>
            <a:endParaRPr sz="1500">
              <a:solidFill>
                <a:schemeClr val="accent1"/>
              </a:solidFill>
              <a:latin typeface="Arial"/>
              <a:ea typeface="Arial"/>
              <a:cs typeface="Arial"/>
              <a:sym typeface="Arial"/>
            </a:endParaRPr>
          </a:p>
          <a:p>
            <a:pPr indent="-323850" lvl="0" marL="914400" rtl="0" algn="l">
              <a:lnSpc>
                <a:spcPct val="115000"/>
              </a:lnSpc>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Bathrooms</a:t>
            </a:r>
            <a:endParaRPr sz="1500">
              <a:solidFill>
                <a:schemeClr val="accent1"/>
              </a:solidFill>
              <a:latin typeface="Arial"/>
              <a:ea typeface="Arial"/>
              <a:cs typeface="Arial"/>
              <a:sym typeface="Arial"/>
            </a:endParaRPr>
          </a:p>
          <a:p>
            <a:pPr indent="-323850" lvl="0" marL="914400" rtl="0" algn="l">
              <a:lnSpc>
                <a:spcPct val="115000"/>
              </a:lnSpc>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Beds</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Room type:</a:t>
            </a:r>
            <a:endParaRPr sz="1500">
              <a:solidFill>
                <a:schemeClr val="accent1"/>
              </a:solidFill>
              <a:latin typeface="Arial"/>
              <a:ea typeface="Arial"/>
              <a:cs typeface="Arial"/>
              <a:sym typeface="Arial"/>
            </a:endParaRPr>
          </a:p>
          <a:p>
            <a:pPr indent="-323850" lvl="0" marL="914400" rtl="0" algn="l">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Positive: Entire home/apt, Private room</a:t>
            </a:r>
            <a:endParaRPr sz="1500">
              <a:solidFill>
                <a:schemeClr val="accent1"/>
              </a:solidFill>
              <a:latin typeface="Arial"/>
              <a:ea typeface="Arial"/>
              <a:cs typeface="Arial"/>
              <a:sym typeface="Arial"/>
            </a:endParaRPr>
          </a:p>
          <a:p>
            <a:pPr indent="-323850" lvl="0" marL="914400" rtl="0" algn="l">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Negative: Tent, Hostel, Shared room, Dorm</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Amenities: Private bathroom, Internet, Elevator</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Bed type: </a:t>
            </a:r>
            <a:endParaRPr sz="1500">
              <a:solidFill>
                <a:schemeClr val="accent1"/>
              </a:solidFill>
              <a:latin typeface="Arial"/>
              <a:ea typeface="Arial"/>
              <a:cs typeface="Arial"/>
              <a:sym typeface="Arial"/>
            </a:endParaRPr>
          </a:p>
          <a:p>
            <a:pPr indent="-323850" lvl="0" marL="914400" rtl="0" algn="l">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Positive: Couch, Real Bed, Sofa</a:t>
            </a:r>
            <a:endParaRPr sz="1500">
              <a:solidFill>
                <a:schemeClr val="accent1"/>
              </a:solidFill>
              <a:latin typeface="Arial"/>
              <a:ea typeface="Arial"/>
              <a:cs typeface="Arial"/>
              <a:sym typeface="Arial"/>
            </a:endParaRPr>
          </a:p>
          <a:p>
            <a:pPr indent="-323850" lvl="0" marL="914400" rtl="0" algn="l">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Negative: Airbed, Futon</a:t>
            </a:r>
            <a:endParaRPr sz="1500">
              <a:solidFill>
                <a:schemeClr val="accent1"/>
              </a:solidFill>
              <a:latin typeface="Arial"/>
              <a:ea typeface="Arial"/>
              <a:cs typeface="Arial"/>
              <a:sym typeface="Arial"/>
            </a:endParaRPr>
          </a:p>
        </p:txBody>
      </p:sp>
      <p:pic>
        <p:nvPicPr>
          <p:cNvPr id="246" name="Google Shape;246;p30"/>
          <p:cNvPicPr preferRelativeResize="0"/>
          <p:nvPr/>
        </p:nvPicPr>
        <p:blipFill rotWithShape="1">
          <a:blip r:embed="rId3">
            <a:alphaModFix/>
          </a:blip>
          <a:srcRect b="0" l="0" r="0" t="0"/>
          <a:stretch/>
        </p:blipFill>
        <p:spPr>
          <a:xfrm>
            <a:off x="6094400" y="1747250"/>
            <a:ext cx="2737901" cy="1649001"/>
          </a:xfrm>
          <a:prstGeom prst="rect">
            <a:avLst/>
          </a:prstGeom>
          <a:noFill/>
          <a:ln>
            <a:noFill/>
          </a:ln>
        </p:spPr>
      </p:pic>
      <p:pic>
        <p:nvPicPr>
          <p:cNvPr id="247" name="Google Shape;247;p30"/>
          <p:cNvPicPr preferRelativeResize="0"/>
          <p:nvPr/>
        </p:nvPicPr>
        <p:blipFill rotWithShape="1">
          <a:blip r:embed="rId4">
            <a:alphaModFix amt="89000"/>
          </a:blip>
          <a:srcRect b="0" l="0" r="0" t="0"/>
          <a:stretch/>
        </p:blipFill>
        <p:spPr>
          <a:xfrm>
            <a:off x="8345250" y="4637125"/>
            <a:ext cx="798750" cy="408624"/>
          </a:xfrm>
          <a:prstGeom prst="rect">
            <a:avLst/>
          </a:prstGeom>
          <a:noFill/>
          <a:ln>
            <a:noFill/>
          </a:ln>
        </p:spPr>
      </p:pic>
      <p:pic>
        <p:nvPicPr>
          <p:cNvPr id="248" name="Google Shape;248;p30"/>
          <p:cNvPicPr preferRelativeResize="0"/>
          <p:nvPr/>
        </p:nvPicPr>
        <p:blipFill rotWithShape="1">
          <a:blip r:embed="rId5">
            <a:alphaModFix/>
          </a:blip>
          <a:srcRect b="31200" l="5331" r="5509" t="30643"/>
          <a:stretch/>
        </p:blipFill>
        <p:spPr>
          <a:xfrm>
            <a:off x="0" y="4703900"/>
            <a:ext cx="798788" cy="341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509550" y="1423875"/>
            <a:ext cx="8124900" cy="17982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4800"/>
              <a:buNone/>
            </a:pPr>
            <a:r>
              <a:rPr lang="en" sz="5700"/>
              <a:t>Q &amp; A</a:t>
            </a:r>
            <a:endParaRPr sz="5700"/>
          </a:p>
        </p:txBody>
      </p:sp>
      <p:pic>
        <p:nvPicPr>
          <p:cNvPr id="254" name="Google Shape;254;p31"/>
          <p:cNvPicPr preferRelativeResize="0"/>
          <p:nvPr/>
        </p:nvPicPr>
        <p:blipFill rotWithShape="1">
          <a:blip r:embed="rId3">
            <a:alphaModFix amt="89000"/>
          </a:blip>
          <a:srcRect b="0" l="0" r="0" t="0"/>
          <a:stretch/>
        </p:blipFill>
        <p:spPr>
          <a:xfrm>
            <a:off x="7892075" y="4483052"/>
            <a:ext cx="1251925" cy="660447"/>
          </a:xfrm>
          <a:prstGeom prst="rect">
            <a:avLst/>
          </a:prstGeom>
          <a:noFill/>
          <a:ln>
            <a:noFill/>
          </a:ln>
        </p:spPr>
      </p:pic>
      <p:pic>
        <p:nvPicPr>
          <p:cNvPr id="255" name="Google Shape;255;p31"/>
          <p:cNvPicPr preferRelativeResize="0"/>
          <p:nvPr/>
        </p:nvPicPr>
        <p:blipFill rotWithShape="1">
          <a:blip r:embed="rId4">
            <a:alphaModFix/>
          </a:blip>
          <a:srcRect b="31200" l="5331" r="5509" t="30643"/>
          <a:stretch/>
        </p:blipFill>
        <p:spPr>
          <a:xfrm>
            <a:off x="0" y="4607725"/>
            <a:ext cx="1251925" cy="53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3180"/>
              <a:t>Agenda</a:t>
            </a:r>
            <a:endParaRPr sz="3180"/>
          </a:p>
        </p:txBody>
      </p:sp>
      <p:sp>
        <p:nvSpPr>
          <p:cNvPr id="67" name="Google Shape;6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61950" lvl="0" marL="457200" rtl="0" algn="l">
              <a:lnSpc>
                <a:spcPct val="200000"/>
              </a:lnSpc>
              <a:spcBef>
                <a:spcPts val="600"/>
              </a:spcBef>
              <a:spcAft>
                <a:spcPts val="0"/>
              </a:spcAft>
              <a:buClr>
                <a:srgbClr val="212121"/>
              </a:buClr>
              <a:buSzPts val="2100"/>
              <a:buFont typeface="Arial"/>
              <a:buAutoNum type="arabicPeriod"/>
            </a:pPr>
            <a:r>
              <a:rPr lang="en" sz="2100">
                <a:solidFill>
                  <a:srgbClr val="212121"/>
                </a:solidFill>
                <a:highlight>
                  <a:schemeClr val="lt1"/>
                </a:highlight>
                <a:latin typeface="Arial"/>
                <a:ea typeface="Arial"/>
                <a:cs typeface="Arial"/>
                <a:sym typeface="Arial"/>
              </a:rPr>
              <a:t>Business Problem</a:t>
            </a:r>
            <a:r>
              <a:rPr lang="en" sz="2100">
                <a:solidFill>
                  <a:srgbClr val="212121"/>
                </a:solidFill>
                <a:highlight>
                  <a:schemeClr val="lt1"/>
                </a:highlight>
                <a:latin typeface="Arial"/>
                <a:ea typeface="Arial"/>
                <a:cs typeface="Arial"/>
                <a:sym typeface="Arial"/>
              </a:rPr>
              <a:t>/ Introduce Dataset </a:t>
            </a:r>
            <a:endParaRPr sz="2100">
              <a:solidFill>
                <a:srgbClr val="212121"/>
              </a:solidFill>
              <a:highlight>
                <a:schemeClr val="lt1"/>
              </a:highlight>
              <a:latin typeface="Arial"/>
              <a:ea typeface="Arial"/>
              <a:cs typeface="Arial"/>
              <a:sym typeface="Arial"/>
            </a:endParaRPr>
          </a:p>
          <a:p>
            <a:pPr indent="-361950" lvl="0" marL="457200" rtl="0" algn="l">
              <a:lnSpc>
                <a:spcPct val="200000"/>
              </a:lnSpc>
              <a:spcBef>
                <a:spcPts val="0"/>
              </a:spcBef>
              <a:spcAft>
                <a:spcPts val="0"/>
              </a:spcAft>
              <a:buClr>
                <a:srgbClr val="212121"/>
              </a:buClr>
              <a:buSzPts val="2100"/>
              <a:buFont typeface="Arial"/>
              <a:buAutoNum type="arabicPeriod"/>
            </a:pPr>
            <a:r>
              <a:rPr lang="en" sz="2100">
                <a:solidFill>
                  <a:srgbClr val="212121"/>
                </a:solidFill>
                <a:highlight>
                  <a:schemeClr val="lt1"/>
                </a:highlight>
                <a:latin typeface="Arial"/>
                <a:ea typeface="Arial"/>
                <a:cs typeface="Arial"/>
                <a:sym typeface="Arial"/>
              </a:rPr>
              <a:t>Data Cleaning</a:t>
            </a:r>
            <a:endParaRPr sz="2100">
              <a:solidFill>
                <a:srgbClr val="212121"/>
              </a:solidFill>
              <a:highlight>
                <a:schemeClr val="lt1"/>
              </a:highlight>
              <a:latin typeface="Arial"/>
              <a:ea typeface="Arial"/>
              <a:cs typeface="Arial"/>
              <a:sym typeface="Arial"/>
            </a:endParaRPr>
          </a:p>
          <a:p>
            <a:pPr indent="-361950" lvl="0" marL="457200" rtl="0" algn="l">
              <a:lnSpc>
                <a:spcPct val="200000"/>
              </a:lnSpc>
              <a:spcBef>
                <a:spcPts val="0"/>
              </a:spcBef>
              <a:spcAft>
                <a:spcPts val="0"/>
              </a:spcAft>
              <a:buClr>
                <a:srgbClr val="212121"/>
              </a:buClr>
              <a:buSzPts val="2100"/>
              <a:buFont typeface="Arial"/>
              <a:buAutoNum type="arabicPeriod"/>
            </a:pPr>
            <a:r>
              <a:rPr lang="en" sz="2100">
                <a:solidFill>
                  <a:srgbClr val="212121"/>
                </a:solidFill>
                <a:highlight>
                  <a:schemeClr val="lt1"/>
                </a:highlight>
                <a:latin typeface="Arial"/>
                <a:ea typeface="Arial"/>
                <a:cs typeface="Arial"/>
                <a:sym typeface="Arial"/>
              </a:rPr>
              <a:t>Show Descriptive Analyses in R</a:t>
            </a:r>
            <a:endParaRPr sz="2100">
              <a:solidFill>
                <a:srgbClr val="212121"/>
              </a:solidFill>
              <a:highlight>
                <a:schemeClr val="lt1"/>
              </a:highlight>
              <a:latin typeface="Arial"/>
              <a:ea typeface="Arial"/>
              <a:cs typeface="Arial"/>
              <a:sym typeface="Arial"/>
            </a:endParaRPr>
          </a:p>
          <a:p>
            <a:pPr indent="-361950" lvl="0" marL="457200" rtl="0" algn="l">
              <a:lnSpc>
                <a:spcPct val="200000"/>
              </a:lnSpc>
              <a:spcBef>
                <a:spcPts val="0"/>
              </a:spcBef>
              <a:spcAft>
                <a:spcPts val="0"/>
              </a:spcAft>
              <a:buClr>
                <a:srgbClr val="212121"/>
              </a:buClr>
              <a:buSzPts val="2100"/>
              <a:buFont typeface="Arial"/>
              <a:buAutoNum type="arabicPeriod"/>
            </a:pPr>
            <a:r>
              <a:rPr lang="en" sz="2100">
                <a:solidFill>
                  <a:srgbClr val="212121"/>
                </a:solidFill>
                <a:highlight>
                  <a:schemeClr val="lt1"/>
                </a:highlight>
                <a:latin typeface="Arial"/>
                <a:ea typeface="Arial"/>
                <a:cs typeface="Arial"/>
                <a:sym typeface="Arial"/>
              </a:rPr>
              <a:t>Model &amp; Main Results </a:t>
            </a:r>
            <a:r>
              <a:rPr lang="en" sz="2100">
                <a:solidFill>
                  <a:srgbClr val="212121"/>
                </a:solidFill>
                <a:highlight>
                  <a:schemeClr val="lt1"/>
                </a:highlight>
                <a:latin typeface="Arial"/>
                <a:ea typeface="Arial"/>
                <a:cs typeface="Arial"/>
                <a:sym typeface="Arial"/>
              </a:rPr>
              <a:t>&amp; Challenges</a:t>
            </a:r>
            <a:endParaRPr sz="2100">
              <a:solidFill>
                <a:srgbClr val="212121"/>
              </a:solidFill>
              <a:highlight>
                <a:schemeClr val="lt1"/>
              </a:highlight>
              <a:latin typeface="Arial"/>
              <a:ea typeface="Arial"/>
              <a:cs typeface="Arial"/>
              <a:sym typeface="Arial"/>
            </a:endParaRPr>
          </a:p>
          <a:p>
            <a:pPr indent="-361950" lvl="0" marL="457200" rtl="0" algn="l">
              <a:lnSpc>
                <a:spcPct val="200000"/>
              </a:lnSpc>
              <a:spcBef>
                <a:spcPts val="0"/>
              </a:spcBef>
              <a:spcAft>
                <a:spcPts val="0"/>
              </a:spcAft>
              <a:buClr>
                <a:srgbClr val="212121"/>
              </a:buClr>
              <a:buSzPts val="2100"/>
              <a:buFont typeface="Arial"/>
              <a:buAutoNum type="arabicPeriod"/>
            </a:pPr>
            <a:r>
              <a:rPr lang="en" sz="2100">
                <a:solidFill>
                  <a:srgbClr val="212121"/>
                </a:solidFill>
                <a:highlight>
                  <a:schemeClr val="lt1"/>
                </a:highlight>
                <a:latin typeface="Arial"/>
                <a:ea typeface="Arial"/>
                <a:cs typeface="Arial"/>
                <a:sym typeface="Arial"/>
              </a:rPr>
              <a:t>Conclusion</a:t>
            </a:r>
            <a:endParaRPr sz="2100">
              <a:solidFill>
                <a:srgbClr val="212121"/>
              </a:solidFill>
              <a:highlight>
                <a:schemeClr val="lt1"/>
              </a:highlight>
              <a:latin typeface="Arial"/>
              <a:ea typeface="Arial"/>
              <a:cs typeface="Arial"/>
              <a:sym typeface="Arial"/>
            </a:endParaRPr>
          </a:p>
        </p:txBody>
      </p:sp>
      <p:pic>
        <p:nvPicPr>
          <p:cNvPr id="68" name="Google Shape;68;p14"/>
          <p:cNvPicPr preferRelativeResize="0"/>
          <p:nvPr/>
        </p:nvPicPr>
        <p:blipFill rotWithShape="1">
          <a:blip r:embed="rId3">
            <a:alphaModFix/>
          </a:blip>
          <a:srcRect b="31200" l="5331" r="5509" t="30643"/>
          <a:stretch/>
        </p:blipFill>
        <p:spPr>
          <a:xfrm>
            <a:off x="0" y="4703900"/>
            <a:ext cx="798788" cy="341850"/>
          </a:xfrm>
          <a:prstGeom prst="rect">
            <a:avLst/>
          </a:prstGeom>
          <a:noFill/>
          <a:ln>
            <a:noFill/>
          </a:ln>
        </p:spPr>
      </p:pic>
      <p:pic>
        <p:nvPicPr>
          <p:cNvPr id="69" name="Google Shape;69;p14"/>
          <p:cNvPicPr preferRelativeResize="0"/>
          <p:nvPr/>
        </p:nvPicPr>
        <p:blipFill rotWithShape="1">
          <a:blip r:embed="rId4">
            <a:alphaModFix amt="89000"/>
          </a:blip>
          <a:srcRect b="0" l="0" r="0" t="0"/>
          <a:stretch/>
        </p:blipFill>
        <p:spPr>
          <a:xfrm>
            <a:off x="8345250" y="4637125"/>
            <a:ext cx="798750" cy="408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979525"/>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180"/>
              <a:t>Imagine you are an House owner… </a:t>
            </a:r>
            <a:endParaRPr sz="4180"/>
          </a:p>
        </p:txBody>
      </p:sp>
      <p:pic>
        <p:nvPicPr>
          <p:cNvPr id="75" name="Google Shape;75;p15"/>
          <p:cNvPicPr preferRelativeResize="0"/>
          <p:nvPr/>
        </p:nvPicPr>
        <p:blipFill rotWithShape="1">
          <a:blip r:embed="rId3">
            <a:alphaModFix/>
          </a:blip>
          <a:srcRect b="11652" l="0" r="901" t="0"/>
          <a:stretch/>
        </p:blipFill>
        <p:spPr>
          <a:xfrm>
            <a:off x="4903950" y="2571738"/>
            <a:ext cx="3999898" cy="2088775"/>
          </a:xfrm>
          <a:prstGeom prst="rect">
            <a:avLst/>
          </a:prstGeom>
          <a:noFill/>
          <a:ln>
            <a:noFill/>
          </a:ln>
        </p:spPr>
      </p:pic>
      <p:pic>
        <p:nvPicPr>
          <p:cNvPr id="76" name="Google Shape;76;p15"/>
          <p:cNvPicPr preferRelativeResize="0"/>
          <p:nvPr/>
        </p:nvPicPr>
        <p:blipFill rotWithShape="1">
          <a:blip r:embed="rId4">
            <a:alphaModFix/>
          </a:blip>
          <a:srcRect b="31200" l="5331" r="5509" t="30643"/>
          <a:stretch/>
        </p:blipFill>
        <p:spPr>
          <a:xfrm>
            <a:off x="0" y="4703900"/>
            <a:ext cx="798788" cy="341850"/>
          </a:xfrm>
          <a:prstGeom prst="rect">
            <a:avLst/>
          </a:prstGeom>
          <a:noFill/>
          <a:ln>
            <a:noFill/>
          </a:ln>
        </p:spPr>
      </p:pic>
      <p:pic>
        <p:nvPicPr>
          <p:cNvPr id="77" name="Google Shape;77;p15"/>
          <p:cNvPicPr preferRelativeResize="0"/>
          <p:nvPr/>
        </p:nvPicPr>
        <p:blipFill rotWithShape="1">
          <a:blip r:embed="rId5">
            <a:alphaModFix amt="89000"/>
          </a:blip>
          <a:srcRect b="0" l="0" r="0" t="0"/>
          <a:stretch/>
        </p:blipFill>
        <p:spPr>
          <a:xfrm>
            <a:off x="8345250" y="4637125"/>
            <a:ext cx="798750" cy="408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1132"/>
              <a:buFont typeface="Arial"/>
              <a:buNone/>
            </a:pPr>
            <a:r>
              <a:rPr lang="en" sz="3180"/>
              <a:t>Project Mission</a:t>
            </a:r>
            <a:endParaRPr/>
          </a:p>
        </p:txBody>
      </p:sp>
      <p:sp>
        <p:nvSpPr>
          <p:cNvPr id="83" name="Google Shape;83;p16"/>
          <p:cNvSpPr txBox="1"/>
          <p:nvPr>
            <p:ph idx="1" type="body"/>
          </p:nvPr>
        </p:nvSpPr>
        <p:spPr>
          <a:xfrm>
            <a:off x="311700" y="2235600"/>
            <a:ext cx="8520600" cy="67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solidFill>
                  <a:srgbClr val="000000"/>
                </a:solidFill>
                <a:latin typeface="Arial"/>
                <a:ea typeface="Arial"/>
                <a:cs typeface="Arial"/>
                <a:sym typeface="Arial"/>
              </a:rPr>
              <a:t>Use the </a:t>
            </a:r>
            <a:r>
              <a:rPr b="1" lang="en" sz="1900">
                <a:solidFill>
                  <a:srgbClr val="000000"/>
                </a:solidFill>
                <a:latin typeface="Arial"/>
                <a:ea typeface="Arial"/>
                <a:cs typeface="Arial"/>
                <a:sym typeface="Arial"/>
              </a:rPr>
              <a:t>property</a:t>
            </a:r>
            <a:r>
              <a:rPr b="1" lang="en" sz="1900">
                <a:solidFill>
                  <a:srgbClr val="000000"/>
                </a:solidFill>
                <a:latin typeface="Arial"/>
                <a:ea typeface="Arial"/>
                <a:cs typeface="Arial"/>
                <a:sym typeface="Arial"/>
              </a:rPr>
              <a:t> and host information to predict a </a:t>
            </a:r>
            <a:r>
              <a:rPr b="1" lang="en" sz="1900">
                <a:solidFill>
                  <a:srgbClr val="000000"/>
                </a:solidFill>
                <a:latin typeface="Arial"/>
                <a:ea typeface="Arial"/>
                <a:cs typeface="Arial"/>
                <a:sym typeface="Arial"/>
              </a:rPr>
              <a:t>reasonable</a:t>
            </a:r>
            <a:r>
              <a:rPr b="1" lang="en" sz="1900">
                <a:solidFill>
                  <a:srgbClr val="000000"/>
                </a:solidFill>
                <a:latin typeface="Arial"/>
                <a:ea typeface="Arial"/>
                <a:cs typeface="Arial"/>
                <a:sym typeface="Arial"/>
              </a:rPr>
              <a:t> price.</a:t>
            </a:r>
            <a:endParaRPr b="1" sz="2500"/>
          </a:p>
        </p:txBody>
      </p:sp>
      <p:sp>
        <p:nvSpPr>
          <p:cNvPr id="84" name="Google Shape;84;p16"/>
          <p:cNvSpPr txBox="1"/>
          <p:nvPr/>
        </p:nvSpPr>
        <p:spPr>
          <a:xfrm>
            <a:off x="5760700" y="4018700"/>
            <a:ext cx="3658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highlight>
                  <a:schemeClr val="lt1"/>
                </a:highlight>
              </a:rPr>
              <a:t>From </a:t>
            </a:r>
            <a:r>
              <a:rPr lang="en" sz="1200">
                <a:highlight>
                  <a:schemeClr val="lt1"/>
                </a:highlight>
              </a:rPr>
              <a:t>Airbnb price prediction dataset</a:t>
            </a:r>
            <a:endParaRPr>
              <a:latin typeface="Lato"/>
              <a:ea typeface="Lato"/>
              <a:cs typeface="Lato"/>
              <a:sym typeface="Lato"/>
            </a:endParaRPr>
          </a:p>
        </p:txBody>
      </p:sp>
      <p:pic>
        <p:nvPicPr>
          <p:cNvPr id="85" name="Google Shape;85;p16"/>
          <p:cNvPicPr preferRelativeResize="0"/>
          <p:nvPr/>
        </p:nvPicPr>
        <p:blipFill rotWithShape="1">
          <a:blip r:embed="rId3">
            <a:alphaModFix/>
          </a:blip>
          <a:srcRect b="31200" l="5331" r="5509" t="30643"/>
          <a:stretch/>
        </p:blipFill>
        <p:spPr>
          <a:xfrm>
            <a:off x="0" y="4703900"/>
            <a:ext cx="798788" cy="341850"/>
          </a:xfrm>
          <a:prstGeom prst="rect">
            <a:avLst/>
          </a:prstGeom>
          <a:noFill/>
          <a:ln>
            <a:noFill/>
          </a:ln>
        </p:spPr>
      </p:pic>
      <p:pic>
        <p:nvPicPr>
          <p:cNvPr id="86" name="Google Shape;86;p16"/>
          <p:cNvPicPr preferRelativeResize="0"/>
          <p:nvPr/>
        </p:nvPicPr>
        <p:blipFill rotWithShape="1">
          <a:blip r:embed="rId4">
            <a:alphaModFix amt="89000"/>
          </a:blip>
          <a:srcRect b="0" l="0" r="0" t="0"/>
          <a:stretch/>
        </p:blipFill>
        <p:spPr>
          <a:xfrm>
            <a:off x="8345250" y="4637125"/>
            <a:ext cx="798750" cy="408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pic>
        <p:nvPicPr>
          <p:cNvPr id="92" name="Google Shape;92;p17"/>
          <p:cNvPicPr preferRelativeResize="0"/>
          <p:nvPr/>
        </p:nvPicPr>
        <p:blipFill rotWithShape="1">
          <a:blip r:embed="rId3">
            <a:alphaModFix/>
          </a:blip>
          <a:srcRect b="0" l="-7329" r="7330" t="0"/>
          <a:stretch/>
        </p:blipFill>
        <p:spPr>
          <a:xfrm>
            <a:off x="1812225" y="1646250"/>
            <a:ext cx="6533024" cy="3057650"/>
          </a:xfrm>
          <a:prstGeom prst="rect">
            <a:avLst/>
          </a:prstGeom>
          <a:noFill/>
          <a:ln>
            <a:noFill/>
          </a:ln>
        </p:spPr>
      </p:pic>
      <p:sp>
        <p:nvSpPr>
          <p:cNvPr id="93" name="Google Shape;93;p17"/>
          <p:cNvSpPr txBox="1"/>
          <p:nvPr>
            <p:ph idx="1" type="body"/>
          </p:nvPr>
        </p:nvSpPr>
        <p:spPr>
          <a:xfrm>
            <a:off x="249250" y="91672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Arial"/>
              <a:buChar char="●"/>
            </a:pPr>
            <a:r>
              <a:rPr b="1" lang="en" sz="1200">
                <a:solidFill>
                  <a:srgbClr val="000000"/>
                </a:solidFill>
                <a:highlight>
                  <a:schemeClr val="lt1"/>
                </a:highlight>
                <a:latin typeface="Arial"/>
                <a:ea typeface="Arial"/>
                <a:cs typeface="Arial"/>
                <a:sym typeface="Arial"/>
              </a:rPr>
              <a:t>Kaggle - Airbnb price prediction (Feb, 2018)</a:t>
            </a:r>
            <a:endParaRPr b="1" sz="1200">
              <a:solidFill>
                <a:srgbClr val="000000"/>
              </a:solidFill>
              <a:highlight>
                <a:schemeClr val="lt1"/>
              </a:highlight>
              <a:latin typeface="Arial"/>
              <a:ea typeface="Arial"/>
              <a:cs typeface="Arial"/>
              <a:sym typeface="Arial"/>
            </a:endParaRPr>
          </a:p>
          <a:p>
            <a:pPr indent="0" lvl="0" marL="457200" rtl="0" algn="l">
              <a:spcBef>
                <a:spcPts val="0"/>
              </a:spcBef>
              <a:spcAft>
                <a:spcPts val="0"/>
              </a:spcAft>
              <a:buNone/>
            </a:pPr>
            <a:r>
              <a:t/>
            </a:r>
            <a:endParaRPr b="1" sz="1200">
              <a:solidFill>
                <a:srgbClr val="000000"/>
              </a:solidFill>
              <a:highlight>
                <a:schemeClr val="lt1"/>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highlight>
                  <a:schemeClr val="lt1"/>
                </a:highlight>
                <a:latin typeface="Arial"/>
                <a:ea typeface="Arial"/>
                <a:cs typeface="Arial"/>
                <a:sym typeface="Arial"/>
              </a:rPr>
              <a:t>29 columns with Mixture of data types : String/Categorical/Numerice</a:t>
            </a:r>
            <a:endParaRPr b="1" sz="1200">
              <a:solidFill>
                <a:srgbClr val="000000"/>
              </a:solidFill>
              <a:highlight>
                <a:schemeClr val="lt1"/>
              </a:highlight>
              <a:latin typeface="Arial"/>
              <a:ea typeface="Arial"/>
              <a:cs typeface="Arial"/>
              <a:sym typeface="Arial"/>
            </a:endParaRPr>
          </a:p>
          <a:p>
            <a:pPr indent="0" lvl="0" marL="457200" rtl="0" algn="l">
              <a:spcBef>
                <a:spcPts val="0"/>
              </a:spcBef>
              <a:spcAft>
                <a:spcPts val="0"/>
              </a:spcAft>
              <a:buNone/>
            </a:pPr>
            <a:r>
              <a:t/>
            </a:r>
            <a:endParaRPr b="1" sz="1200">
              <a:solidFill>
                <a:srgbClr val="000000"/>
              </a:solidFill>
              <a:highlight>
                <a:schemeClr val="lt1"/>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highlight>
                  <a:schemeClr val="lt1"/>
                </a:highlight>
                <a:latin typeface="Arial"/>
                <a:ea typeface="Arial"/>
                <a:cs typeface="Arial"/>
                <a:sym typeface="Arial"/>
              </a:rPr>
              <a:t>74k rows</a:t>
            </a:r>
            <a:endParaRPr b="1" sz="1200">
              <a:solidFill>
                <a:srgbClr val="000000"/>
              </a:solidFill>
              <a:highlight>
                <a:schemeClr val="lt1"/>
              </a:highlight>
              <a:latin typeface="Arial"/>
              <a:ea typeface="Arial"/>
              <a:cs typeface="Arial"/>
              <a:sym typeface="Arial"/>
            </a:endParaRPr>
          </a:p>
          <a:p>
            <a:pPr indent="0" lvl="0" marL="457200" rtl="0" algn="l">
              <a:spcBef>
                <a:spcPts val="0"/>
              </a:spcBef>
              <a:spcAft>
                <a:spcPts val="0"/>
              </a:spcAft>
              <a:buNone/>
            </a:pPr>
            <a:r>
              <a:t/>
            </a:r>
            <a:endParaRPr sz="1200">
              <a:solidFill>
                <a:srgbClr val="000000"/>
              </a:solidFill>
              <a:highlight>
                <a:schemeClr val="lt1"/>
              </a:highlight>
              <a:latin typeface="Arial"/>
              <a:ea typeface="Arial"/>
              <a:cs typeface="Arial"/>
              <a:sym typeface="Arial"/>
            </a:endParaRPr>
          </a:p>
          <a:p>
            <a:pPr indent="0" lvl="0" marL="0" rtl="0" algn="l">
              <a:spcBef>
                <a:spcPts val="0"/>
              </a:spcBef>
              <a:spcAft>
                <a:spcPts val="0"/>
              </a:spcAft>
              <a:buNone/>
            </a:pPr>
            <a:r>
              <a:t/>
            </a:r>
            <a:endParaRPr>
              <a:solidFill>
                <a:srgbClr val="000000"/>
              </a:solidFill>
              <a:highlight>
                <a:schemeClr val="lt1"/>
              </a:highlight>
            </a:endParaRPr>
          </a:p>
        </p:txBody>
      </p:sp>
      <p:pic>
        <p:nvPicPr>
          <p:cNvPr id="94" name="Google Shape;94;p17"/>
          <p:cNvPicPr preferRelativeResize="0"/>
          <p:nvPr/>
        </p:nvPicPr>
        <p:blipFill rotWithShape="1">
          <a:blip r:embed="rId4">
            <a:alphaModFix/>
          </a:blip>
          <a:srcRect b="31200" l="5331" r="5509" t="30643"/>
          <a:stretch/>
        </p:blipFill>
        <p:spPr>
          <a:xfrm>
            <a:off x="0" y="4703900"/>
            <a:ext cx="798788" cy="341850"/>
          </a:xfrm>
          <a:prstGeom prst="rect">
            <a:avLst/>
          </a:prstGeom>
          <a:noFill/>
          <a:ln>
            <a:noFill/>
          </a:ln>
        </p:spPr>
      </p:pic>
      <p:pic>
        <p:nvPicPr>
          <p:cNvPr id="95" name="Google Shape;95;p17"/>
          <p:cNvPicPr preferRelativeResize="0"/>
          <p:nvPr/>
        </p:nvPicPr>
        <p:blipFill rotWithShape="1">
          <a:blip r:embed="rId5">
            <a:alphaModFix amt="89000"/>
          </a:blip>
          <a:srcRect b="0" l="0" r="0" t="0"/>
          <a:stretch/>
        </p:blipFill>
        <p:spPr>
          <a:xfrm>
            <a:off x="8345250" y="4637125"/>
            <a:ext cx="798750" cy="408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
            </a:r>
            <a:r>
              <a:rPr lang="en"/>
              <a:t>ata Cleaning</a:t>
            </a:r>
            <a:endParaRPr/>
          </a:p>
        </p:txBody>
      </p:sp>
      <p:pic>
        <p:nvPicPr>
          <p:cNvPr id="101" name="Google Shape;101;p18"/>
          <p:cNvPicPr preferRelativeResize="0"/>
          <p:nvPr/>
        </p:nvPicPr>
        <p:blipFill rotWithShape="1">
          <a:blip r:embed="rId3">
            <a:alphaModFix/>
          </a:blip>
          <a:srcRect b="31200" l="5331" r="5509" t="30643"/>
          <a:stretch/>
        </p:blipFill>
        <p:spPr>
          <a:xfrm>
            <a:off x="0" y="4703900"/>
            <a:ext cx="798788" cy="341850"/>
          </a:xfrm>
          <a:prstGeom prst="rect">
            <a:avLst/>
          </a:prstGeom>
          <a:noFill/>
          <a:ln>
            <a:noFill/>
          </a:ln>
        </p:spPr>
      </p:pic>
      <p:pic>
        <p:nvPicPr>
          <p:cNvPr id="102" name="Google Shape;102;p18"/>
          <p:cNvPicPr preferRelativeResize="0"/>
          <p:nvPr/>
        </p:nvPicPr>
        <p:blipFill rotWithShape="1">
          <a:blip r:embed="rId4">
            <a:alphaModFix amt="89000"/>
          </a:blip>
          <a:srcRect b="0" l="0" r="0" t="0"/>
          <a:stretch/>
        </p:blipFill>
        <p:spPr>
          <a:xfrm>
            <a:off x="8345250" y="4637125"/>
            <a:ext cx="798750" cy="408624"/>
          </a:xfrm>
          <a:prstGeom prst="rect">
            <a:avLst/>
          </a:prstGeom>
          <a:noFill/>
          <a:ln>
            <a:noFill/>
          </a:ln>
        </p:spPr>
      </p:pic>
      <p:sp>
        <p:nvSpPr>
          <p:cNvPr id="103" name="Google Shape;103;p18"/>
          <p:cNvSpPr txBox="1"/>
          <p:nvPr/>
        </p:nvSpPr>
        <p:spPr>
          <a:xfrm>
            <a:off x="424875" y="1252813"/>
            <a:ext cx="6653100" cy="414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latin typeface="Lato"/>
                <a:ea typeface="Lato"/>
                <a:cs typeface="Lato"/>
                <a:sym typeface="Lato"/>
              </a:rPr>
              <a:t>Delete: </a:t>
            </a:r>
            <a:r>
              <a:rPr b="1" lang="en" sz="1800">
                <a:latin typeface="Lato"/>
                <a:ea typeface="Lato"/>
                <a:cs typeface="Lato"/>
                <a:sym typeface="Lato"/>
              </a:rPr>
              <a:t>ID, description,  </a:t>
            </a:r>
            <a:r>
              <a:rPr b="1" lang="en" sz="1800">
                <a:latin typeface="Lato"/>
                <a:ea typeface="Lato"/>
                <a:cs typeface="Lato"/>
                <a:sym typeface="Lato"/>
              </a:rPr>
              <a:t>zip code</a:t>
            </a:r>
            <a:r>
              <a:rPr b="1" lang="en" sz="1800">
                <a:latin typeface="Lato"/>
                <a:ea typeface="Lato"/>
                <a:cs typeface="Lato"/>
                <a:sym typeface="Lato"/>
              </a:rPr>
              <a:t>, n</a:t>
            </a:r>
            <a:r>
              <a:rPr b="1" lang="en" sz="1800">
                <a:latin typeface="Lato"/>
                <a:ea typeface="Lato"/>
                <a:cs typeface="Lato"/>
                <a:sym typeface="Lato"/>
              </a:rPr>
              <a:t>eighborhood</a:t>
            </a:r>
            <a:r>
              <a:rPr b="1" lang="en" sz="1800">
                <a:latin typeface="Lato"/>
                <a:ea typeface="Lato"/>
                <a:cs typeface="Lato"/>
                <a:sym typeface="Lato"/>
              </a:rPr>
              <a:t>, </a:t>
            </a:r>
            <a:endParaRPr b="1" sz="1800">
              <a:latin typeface="Lato"/>
              <a:ea typeface="Lato"/>
              <a:cs typeface="Lato"/>
              <a:sym typeface="Lato"/>
            </a:endParaRPr>
          </a:p>
          <a:p>
            <a:pPr indent="0" lvl="0" marL="0" rtl="0" algn="l">
              <a:lnSpc>
                <a:spcPct val="150000"/>
              </a:lnSpc>
              <a:spcBef>
                <a:spcPts val="0"/>
              </a:spcBef>
              <a:spcAft>
                <a:spcPts val="0"/>
              </a:spcAft>
              <a:buNone/>
            </a:pPr>
            <a:r>
              <a:rPr lang="en" sz="1800">
                <a:latin typeface="Lato"/>
                <a:ea typeface="Lato"/>
                <a:cs typeface="Lato"/>
                <a:sym typeface="Lato"/>
              </a:rPr>
              <a:t>Deal with missing Data:  numerical variables -&gt; impute with mean</a:t>
            </a:r>
            <a:endParaRPr sz="1800">
              <a:latin typeface="Lato"/>
              <a:ea typeface="Lato"/>
              <a:cs typeface="Lato"/>
              <a:sym typeface="Lato"/>
            </a:endParaRPr>
          </a:p>
          <a:p>
            <a:pPr indent="0" lvl="0" marL="2286000" rtl="0" algn="l">
              <a:lnSpc>
                <a:spcPct val="150000"/>
              </a:lnSpc>
              <a:spcBef>
                <a:spcPts val="0"/>
              </a:spcBef>
              <a:spcAft>
                <a:spcPts val="0"/>
              </a:spcAft>
              <a:buNone/>
            </a:pPr>
            <a:r>
              <a:rPr lang="en" sz="1800">
                <a:latin typeface="Lato"/>
                <a:ea typeface="Lato"/>
                <a:cs typeface="Lato"/>
                <a:sym typeface="Lato"/>
              </a:rPr>
              <a:t>c</a:t>
            </a:r>
            <a:r>
              <a:rPr lang="en" sz="1800">
                <a:latin typeface="Lato"/>
                <a:ea typeface="Lato"/>
                <a:cs typeface="Lato"/>
                <a:sym typeface="Lato"/>
              </a:rPr>
              <a:t>ategorical</a:t>
            </a:r>
            <a:r>
              <a:rPr lang="en" sz="1800">
                <a:latin typeface="Lato"/>
                <a:ea typeface="Lato"/>
                <a:cs typeface="Lato"/>
                <a:sym typeface="Lato"/>
              </a:rPr>
              <a:t> -&gt;drop</a:t>
            </a:r>
            <a:endParaRPr sz="1800">
              <a:latin typeface="Lato"/>
              <a:ea typeface="Lato"/>
              <a:cs typeface="Lato"/>
              <a:sym typeface="Lato"/>
            </a:endParaRPr>
          </a:p>
          <a:p>
            <a:pPr indent="0" lvl="0" marL="0" rtl="0" algn="l">
              <a:lnSpc>
                <a:spcPct val="150000"/>
              </a:lnSpc>
              <a:spcBef>
                <a:spcPts val="0"/>
              </a:spcBef>
              <a:spcAft>
                <a:spcPts val="0"/>
              </a:spcAft>
              <a:buNone/>
            </a:pPr>
            <a:r>
              <a:rPr lang="en" sz="1800">
                <a:latin typeface="Lato"/>
                <a:ea typeface="Lato"/>
                <a:cs typeface="Lato"/>
                <a:sym typeface="Lato"/>
              </a:rPr>
              <a:t>Create Dummies</a:t>
            </a:r>
            <a:endParaRPr sz="1800">
              <a:latin typeface="Lato"/>
              <a:ea typeface="Lato"/>
              <a:cs typeface="Lato"/>
              <a:sym typeface="Lato"/>
            </a:endParaRPr>
          </a:p>
          <a:p>
            <a:pPr indent="0" lvl="0" marL="0" rtl="0" algn="l">
              <a:lnSpc>
                <a:spcPct val="150000"/>
              </a:lnSpc>
              <a:spcBef>
                <a:spcPts val="0"/>
              </a:spcBef>
              <a:spcAft>
                <a:spcPts val="0"/>
              </a:spcAft>
              <a:buNone/>
            </a:pPr>
            <a:r>
              <a:rPr lang="en" sz="1800">
                <a:latin typeface="Lato"/>
                <a:ea typeface="Lato"/>
                <a:cs typeface="Lato"/>
                <a:sym typeface="Lato"/>
              </a:rPr>
              <a:t>Convert to time length: </a:t>
            </a:r>
            <a:r>
              <a:rPr b="1" lang="en" sz="1800">
                <a:latin typeface="Lato"/>
                <a:ea typeface="Lato"/>
                <a:cs typeface="Lato"/>
                <a:sym typeface="Lato"/>
              </a:rPr>
              <a:t>host_since</a:t>
            </a:r>
            <a:endParaRPr b="1" sz="1800">
              <a:latin typeface="Lato"/>
              <a:ea typeface="Lato"/>
              <a:cs typeface="Lato"/>
              <a:sym typeface="Lato"/>
            </a:endParaRPr>
          </a:p>
          <a:p>
            <a:pPr indent="0" lvl="0" marL="0" rtl="0" algn="l">
              <a:lnSpc>
                <a:spcPct val="150000"/>
              </a:lnSpc>
              <a:spcBef>
                <a:spcPts val="0"/>
              </a:spcBef>
              <a:spcAft>
                <a:spcPts val="0"/>
              </a:spcAft>
              <a:buNone/>
            </a:pPr>
            <a:r>
              <a:rPr lang="en" sz="1800">
                <a:latin typeface="Lato"/>
                <a:ea typeface="Lato"/>
                <a:cs typeface="Lato"/>
                <a:sym typeface="Lato"/>
              </a:rPr>
              <a:t>Clean categorical variable by regex: </a:t>
            </a:r>
            <a:r>
              <a:rPr b="1" lang="en" sz="1800">
                <a:latin typeface="Lato"/>
                <a:ea typeface="Lato"/>
                <a:cs typeface="Lato"/>
                <a:sym typeface="Lato"/>
              </a:rPr>
              <a:t>Amenities</a:t>
            </a:r>
            <a:endParaRPr b="1" sz="1800">
              <a:latin typeface="Lato"/>
              <a:ea typeface="Lato"/>
              <a:cs typeface="Lato"/>
              <a:sym typeface="Lato"/>
            </a:endParaRPr>
          </a:p>
          <a:p>
            <a:pPr indent="0" lvl="0" marL="0" rtl="0" algn="l">
              <a:lnSpc>
                <a:spcPct val="150000"/>
              </a:lnSpc>
              <a:spcBef>
                <a:spcPts val="0"/>
              </a:spcBef>
              <a:spcAft>
                <a:spcPts val="0"/>
              </a:spcAft>
              <a:buNone/>
            </a:pPr>
            <a:r>
              <a:rPr lang="en" sz="1800">
                <a:latin typeface="Lato"/>
                <a:ea typeface="Lato"/>
                <a:cs typeface="Lato"/>
                <a:sym typeface="Lato"/>
              </a:rPr>
              <a:t>Create Train and Test Dataset</a:t>
            </a:r>
            <a:endParaRPr sz="1800">
              <a:latin typeface="Lato"/>
              <a:ea typeface="Lato"/>
              <a:cs typeface="Lato"/>
              <a:sym typeface="Lato"/>
            </a:endParaRPr>
          </a:p>
          <a:p>
            <a:pPr indent="0" lvl="0" marL="0" rtl="0" algn="l">
              <a:lnSpc>
                <a:spcPct val="150000"/>
              </a:lnSpc>
              <a:spcBef>
                <a:spcPts val="0"/>
              </a:spcBef>
              <a:spcAft>
                <a:spcPts val="0"/>
              </a:spcAft>
              <a:buNone/>
            </a:pPr>
            <a:r>
              <a:t/>
            </a:r>
            <a:endParaRPr sz="1800">
              <a:latin typeface="Lato"/>
              <a:ea typeface="Lato"/>
              <a:cs typeface="Lato"/>
              <a:sym typeface="Lato"/>
            </a:endParaRPr>
          </a:p>
          <a:p>
            <a:pPr indent="0" lvl="0" marL="0" rtl="0" algn="l">
              <a:lnSpc>
                <a:spcPct val="150000"/>
              </a:lnSpc>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Descriptive Analyses </a:t>
            </a:r>
            <a:endParaRPr/>
          </a:p>
        </p:txBody>
      </p:sp>
      <p:pic>
        <p:nvPicPr>
          <p:cNvPr id="109" name="Google Shape;109;p19"/>
          <p:cNvPicPr preferRelativeResize="0"/>
          <p:nvPr/>
        </p:nvPicPr>
        <p:blipFill rotWithShape="1">
          <a:blip r:embed="rId3">
            <a:alphaModFix/>
          </a:blip>
          <a:srcRect b="31200" l="5331" r="5509" t="30643"/>
          <a:stretch/>
        </p:blipFill>
        <p:spPr>
          <a:xfrm>
            <a:off x="0" y="4703900"/>
            <a:ext cx="798788" cy="341850"/>
          </a:xfrm>
          <a:prstGeom prst="rect">
            <a:avLst/>
          </a:prstGeom>
          <a:noFill/>
          <a:ln>
            <a:noFill/>
          </a:ln>
        </p:spPr>
      </p:pic>
      <p:pic>
        <p:nvPicPr>
          <p:cNvPr id="110" name="Google Shape;110;p19"/>
          <p:cNvPicPr preferRelativeResize="0"/>
          <p:nvPr/>
        </p:nvPicPr>
        <p:blipFill rotWithShape="1">
          <a:blip r:embed="rId4">
            <a:alphaModFix amt="89000"/>
          </a:blip>
          <a:srcRect b="0" l="0" r="0" t="0"/>
          <a:stretch/>
        </p:blipFill>
        <p:spPr>
          <a:xfrm>
            <a:off x="8345250" y="4637125"/>
            <a:ext cx="798750" cy="408624"/>
          </a:xfrm>
          <a:prstGeom prst="rect">
            <a:avLst/>
          </a:prstGeom>
          <a:noFill/>
          <a:ln>
            <a:noFill/>
          </a:ln>
        </p:spPr>
      </p:pic>
      <p:sp>
        <p:nvSpPr>
          <p:cNvPr id="111" name="Google Shape;111;p19"/>
          <p:cNvSpPr txBox="1"/>
          <p:nvPr/>
        </p:nvSpPr>
        <p:spPr>
          <a:xfrm>
            <a:off x="424875" y="1252813"/>
            <a:ext cx="6653100" cy="247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latin typeface="Lato"/>
                <a:ea typeface="Lato"/>
                <a:cs typeface="Lato"/>
                <a:sym typeface="Lato"/>
              </a:rPr>
              <a:t>Three Dimensions:</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AutoNum type="arabicPeriod"/>
            </a:pPr>
            <a:r>
              <a:rPr lang="en" sz="1800">
                <a:latin typeface="Lato"/>
                <a:ea typeface="Lato"/>
                <a:cs typeface="Lato"/>
                <a:sym typeface="Lato"/>
              </a:rPr>
              <a:t>Single variable plot- distribution of the predicted variable</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AutoNum type="arabicPeriod"/>
            </a:pPr>
            <a:r>
              <a:rPr lang="en" sz="1800">
                <a:latin typeface="Lato"/>
                <a:ea typeface="Lato"/>
                <a:cs typeface="Lato"/>
                <a:sym typeface="Lato"/>
              </a:rPr>
              <a:t>Two-variable plot - rough relationship plot </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AutoNum type="arabicPeriod"/>
            </a:pPr>
            <a:r>
              <a:rPr lang="en" sz="1800">
                <a:latin typeface="Lato"/>
                <a:ea typeface="Lato"/>
                <a:cs typeface="Lato"/>
                <a:sym typeface="Lato"/>
              </a:rPr>
              <a:t>Three- variable plot-  with a hue</a:t>
            </a:r>
            <a:endParaRPr sz="1800">
              <a:latin typeface="Lato"/>
              <a:ea typeface="Lato"/>
              <a:cs typeface="Lato"/>
              <a:sym typeface="Lato"/>
            </a:endParaRPr>
          </a:p>
          <a:p>
            <a:pPr indent="0" lvl="0" marL="0" rtl="0" algn="l">
              <a:lnSpc>
                <a:spcPct val="150000"/>
              </a:lnSpc>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216413" y="0"/>
            <a:ext cx="8520600" cy="6261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n"/>
              <a:t>Descriptive Analyses </a:t>
            </a:r>
            <a:endParaRPr/>
          </a:p>
        </p:txBody>
      </p:sp>
      <p:pic>
        <p:nvPicPr>
          <p:cNvPr id="117" name="Google Shape;117;p20"/>
          <p:cNvPicPr preferRelativeResize="0"/>
          <p:nvPr/>
        </p:nvPicPr>
        <p:blipFill rotWithShape="1">
          <a:blip r:embed="rId3">
            <a:alphaModFix/>
          </a:blip>
          <a:srcRect b="0" l="0" r="0" t="0"/>
          <a:stretch/>
        </p:blipFill>
        <p:spPr>
          <a:xfrm>
            <a:off x="249127" y="936025"/>
            <a:ext cx="5070286" cy="3958200"/>
          </a:xfrm>
          <a:prstGeom prst="rect">
            <a:avLst/>
          </a:prstGeom>
          <a:noFill/>
          <a:ln>
            <a:noFill/>
          </a:ln>
        </p:spPr>
      </p:pic>
      <p:pic>
        <p:nvPicPr>
          <p:cNvPr id="118" name="Google Shape;118;p20"/>
          <p:cNvPicPr preferRelativeResize="0"/>
          <p:nvPr/>
        </p:nvPicPr>
        <p:blipFill rotWithShape="1">
          <a:blip r:embed="rId4">
            <a:alphaModFix amt="89000"/>
          </a:blip>
          <a:srcRect b="0" l="0" r="0" t="0"/>
          <a:stretch/>
        </p:blipFill>
        <p:spPr>
          <a:xfrm>
            <a:off x="8345250" y="4637125"/>
            <a:ext cx="798750" cy="408624"/>
          </a:xfrm>
          <a:prstGeom prst="rect">
            <a:avLst/>
          </a:prstGeom>
          <a:noFill/>
          <a:ln>
            <a:noFill/>
          </a:ln>
        </p:spPr>
      </p:pic>
      <p:pic>
        <p:nvPicPr>
          <p:cNvPr id="119" name="Google Shape;119;p20"/>
          <p:cNvPicPr preferRelativeResize="0"/>
          <p:nvPr/>
        </p:nvPicPr>
        <p:blipFill rotWithShape="1">
          <a:blip r:embed="rId5">
            <a:alphaModFix/>
          </a:blip>
          <a:srcRect b="31200" l="5331" r="5509" t="30643"/>
          <a:stretch/>
        </p:blipFill>
        <p:spPr>
          <a:xfrm>
            <a:off x="0" y="4703900"/>
            <a:ext cx="798788" cy="341850"/>
          </a:xfrm>
          <a:prstGeom prst="rect">
            <a:avLst/>
          </a:prstGeom>
          <a:noFill/>
          <a:ln>
            <a:noFill/>
          </a:ln>
        </p:spPr>
      </p:pic>
      <p:cxnSp>
        <p:nvCxnSpPr>
          <p:cNvPr id="120" name="Google Shape;120;p20"/>
          <p:cNvCxnSpPr/>
          <p:nvPr/>
        </p:nvCxnSpPr>
        <p:spPr>
          <a:xfrm>
            <a:off x="2515894" y="1045975"/>
            <a:ext cx="11100" cy="3443100"/>
          </a:xfrm>
          <a:prstGeom prst="straightConnector1">
            <a:avLst/>
          </a:prstGeom>
          <a:noFill/>
          <a:ln cap="flat" cmpd="sng" w="19050">
            <a:solidFill>
              <a:srgbClr val="FF0000"/>
            </a:solidFill>
            <a:prstDash val="solid"/>
            <a:round/>
            <a:headEnd len="med" w="med" type="none"/>
            <a:tailEnd len="med" w="med" type="none"/>
          </a:ln>
        </p:spPr>
      </p:cxnSp>
      <p:cxnSp>
        <p:nvCxnSpPr>
          <p:cNvPr id="121" name="Google Shape;121;p20"/>
          <p:cNvCxnSpPr/>
          <p:nvPr/>
        </p:nvCxnSpPr>
        <p:spPr>
          <a:xfrm>
            <a:off x="4986950" y="1051075"/>
            <a:ext cx="11100" cy="3432900"/>
          </a:xfrm>
          <a:prstGeom prst="straightConnector1">
            <a:avLst/>
          </a:prstGeom>
          <a:noFill/>
          <a:ln cap="flat" cmpd="sng" w="19050">
            <a:solidFill>
              <a:srgbClr val="FF0000"/>
            </a:solidFill>
            <a:prstDash val="solid"/>
            <a:round/>
            <a:headEnd len="med" w="med" type="none"/>
            <a:tailEnd len="med" w="med" type="none"/>
          </a:ln>
        </p:spPr>
      </p:cxnSp>
      <p:sp>
        <p:nvSpPr>
          <p:cNvPr id="122" name="Google Shape;122;p20"/>
          <p:cNvSpPr txBox="1"/>
          <p:nvPr/>
        </p:nvSpPr>
        <p:spPr>
          <a:xfrm>
            <a:off x="5604850" y="3209075"/>
            <a:ext cx="36186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Central range: [3, 7]</a:t>
            </a:r>
            <a:endParaRPr>
              <a:latin typeface="Lato"/>
              <a:ea typeface="Lato"/>
              <a:cs typeface="Lato"/>
              <a:sym typeface="Lato"/>
            </a:endParaRPr>
          </a:p>
          <a:p>
            <a:pPr indent="0" lvl="0" marL="457200" rtl="0" algn="l">
              <a:lnSpc>
                <a:spcPct val="115000"/>
              </a:lnSpc>
              <a:spcBef>
                <a:spcPts val="0"/>
              </a:spcBef>
              <a:spcAft>
                <a:spcPts val="0"/>
              </a:spcAft>
              <a:buNone/>
            </a:pPr>
            <a:r>
              <a:rPr lang="en">
                <a:latin typeface="Lato"/>
                <a:ea typeface="Lato"/>
                <a:cs typeface="Lato"/>
                <a:sym typeface="Lato"/>
              </a:rPr>
              <a:t> = Price range: [20.08, 1998.19]</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Highest density: 4.62 (about 70%)</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              = Price: 101.49</a:t>
            </a:r>
            <a:endParaRPr>
              <a:latin typeface="Lato"/>
              <a:ea typeface="Lato"/>
              <a:cs typeface="Lato"/>
              <a:sym typeface="Lato"/>
            </a:endParaRPr>
          </a:p>
        </p:txBody>
      </p:sp>
      <p:pic>
        <p:nvPicPr>
          <p:cNvPr id="123" name="Google Shape;123;p20"/>
          <p:cNvPicPr preferRelativeResize="0"/>
          <p:nvPr/>
        </p:nvPicPr>
        <p:blipFill rotWithShape="1">
          <a:blip r:embed="rId6">
            <a:alphaModFix/>
          </a:blip>
          <a:srcRect b="0" l="0" r="0" t="0"/>
          <a:stretch/>
        </p:blipFill>
        <p:spPr>
          <a:xfrm>
            <a:off x="5604850" y="995100"/>
            <a:ext cx="3219450" cy="2057400"/>
          </a:xfrm>
          <a:prstGeom prst="rect">
            <a:avLst/>
          </a:prstGeom>
          <a:noFill/>
          <a:ln cap="flat" cmpd="sng" w="9525">
            <a:solidFill>
              <a:srgbClr val="000000"/>
            </a:solidFill>
            <a:prstDash val="solid"/>
            <a:round/>
            <a:headEnd len="sm" w="sm" type="none"/>
            <a:tailEnd len="sm" w="sm" type="none"/>
          </a:ln>
        </p:spPr>
      </p:pic>
      <p:sp>
        <p:nvSpPr>
          <p:cNvPr id="124" name="Google Shape;124;p20"/>
          <p:cNvSpPr txBox="1"/>
          <p:nvPr/>
        </p:nvSpPr>
        <p:spPr>
          <a:xfrm>
            <a:off x="324275" y="547900"/>
            <a:ext cx="507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Single Variable - the Predicted Variable</a:t>
            </a:r>
            <a:endParaRPr b="1" sz="1600">
              <a:latin typeface="Lato"/>
              <a:ea typeface="Lato"/>
              <a:cs typeface="Lato"/>
              <a:sym typeface="Lato"/>
            </a:endParaRPr>
          </a:p>
        </p:txBody>
      </p:sp>
      <p:sp>
        <p:nvSpPr>
          <p:cNvPr id="125" name="Google Shape;125;p20"/>
          <p:cNvSpPr/>
          <p:nvPr/>
        </p:nvSpPr>
        <p:spPr>
          <a:xfrm>
            <a:off x="3343275" y="1129325"/>
            <a:ext cx="111900" cy="1230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txBox="1"/>
          <p:nvPr/>
        </p:nvSpPr>
        <p:spPr>
          <a:xfrm>
            <a:off x="3357525" y="990725"/>
            <a:ext cx="7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FF"/>
                </a:solidFill>
                <a:latin typeface="Lato"/>
                <a:ea typeface="Lato"/>
                <a:cs typeface="Lato"/>
                <a:sym typeface="Lato"/>
              </a:rPr>
              <a:t>4.62</a:t>
            </a:r>
            <a:endParaRPr>
              <a:solidFill>
                <a:srgbClr val="FF00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216413" y="0"/>
            <a:ext cx="8520600" cy="62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Descriptive Analyses  </a:t>
            </a:r>
            <a:endParaRPr/>
          </a:p>
        </p:txBody>
      </p:sp>
      <p:pic>
        <p:nvPicPr>
          <p:cNvPr id="132" name="Google Shape;132;p21"/>
          <p:cNvPicPr preferRelativeResize="0"/>
          <p:nvPr/>
        </p:nvPicPr>
        <p:blipFill rotWithShape="1">
          <a:blip r:embed="rId3">
            <a:alphaModFix/>
          </a:blip>
          <a:srcRect b="0" l="0" r="0" t="0"/>
          <a:stretch/>
        </p:blipFill>
        <p:spPr>
          <a:xfrm>
            <a:off x="216425" y="957250"/>
            <a:ext cx="4713778" cy="3679875"/>
          </a:xfrm>
          <a:prstGeom prst="rect">
            <a:avLst/>
          </a:prstGeom>
          <a:noFill/>
          <a:ln>
            <a:noFill/>
          </a:ln>
        </p:spPr>
      </p:pic>
      <p:pic>
        <p:nvPicPr>
          <p:cNvPr id="133" name="Google Shape;133;p21"/>
          <p:cNvPicPr preferRelativeResize="0"/>
          <p:nvPr/>
        </p:nvPicPr>
        <p:blipFill rotWithShape="1">
          <a:blip r:embed="rId4">
            <a:alphaModFix amt="89000"/>
          </a:blip>
          <a:srcRect b="0" l="0" r="0" t="0"/>
          <a:stretch/>
        </p:blipFill>
        <p:spPr>
          <a:xfrm>
            <a:off x="8345250" y="4637125"/>
            <a:ext cx="798750" cy="408624"/>
          </a:xfrm>
          <a:prstGeom prst="rect">
            <a:avLst/>
          </a:prstGeom>
          <a:noFill/>
          <a:ln>
            <a:noFill/>
          </a:ln>
        </p:spPr>
      </p:pic>
      <p:pic>
        <p:nvPicPr>
          <p:cNvPr id="134" name="Google Shape;134;p21"/>
          <p:cNvPicPr preferRelativeResize="0"/>
          <p:nvPr/>
        </p:nvPicPr>
        <p:blipFill rotWithShape="1">
          <a:blip r:embed="rId5">
            <a:alphaModFix/>
          </a:blip>
          <a:srcRect b="31200" l="5331" r="5509" t="30643"/>
          <a:stretch/>
        </p:blipFill>
        <p:spPr>
          <a:xfrm>
            <a:off x="0" y="4703900"/>
            <a:ext cx="798788" cy="341850"/>
          </a:xfrm>
          <a:prstGeom prst="rect">
            <a:avLst/>
          </a:prstGeom>
          <a:noFill/>
          <a:ln>
            <a:noFill/>
          </a:ln>
        </p:spPr>
      </p:pic>
      <p:sp>
        <p:nvSpPr>
          <p:cNvPr id="135" name="Google Shape;135;p21"/>
          <p:cNvSpPr txBox="1"/>
          <p:nvPr/>
        </p:nvSpPr>
        <p:spPr>
          <a:xfrm>
            <a:off x="290725" y="526150"/>
            <a:ext cx="716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Two-variable plot - the predicted variable with one predictor (simple) </a:t>
            </a:r>
            <a:endParaRPr>
              <a:latin typeface="Lato"/>
              <a:ea typeface="Lato"/>
              <a:cs typeface="Lato"/>
              <a:sym typeface="Lato"/>
            </a:endParaRPr>
          </a:p>
        </p:txBody>
      </p:sp>
      <p:sp>
        <p:nvSpPr>
          <p:cNvPr id="136" name="Google Shape;136;p21"/>
          <p:cNvSpPr txBox="1"/>
          <p:nvPr/>
        </p:nvSpPr>
        <p:spPr>
          <a:xfrm>
            <a:off x="5076400" y="1397700"/>
            <a:ext cx="3801600" cy="2647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Lato"/>
              <a:buChar char="●"/>
            </a:pPr>
            <a:r>
              <a:rPr b="1" lang="en" sz="1600">
                <a:latin typeface="Lato"/>
                <a:ea typeface="Lato"/>
                <a:cs typeface="Lato"/>
                <a:sym typeface="Lato"/>
              </a:rPr>
              <a:t>Assumption</a:t>
            </a:r>
            <a:r>
              <a:rPr lang="en" sz="1600">
                <a:latin typeface="Lato"/>
                <a:ea typeface="Lato"/>
                <a:cs typeface="Lato"/>
                <a:sym typeface="Lato"/>
              </a:rPr>
              <a:t>: positive relationship: stricter policy - higher price</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b="1" lang="en" sz="1600">
                <a:latin typeface="Lato"/>
                <a:ea typeface="Lato"/>
                <a:cs typeface="Lato"/>
                <a:sym typeface="Lato"/>
              </a:rPr>
              <a:t>Result</a:t>
            </a:r>
            <a:r>
              <a:rPr lang="en" sz="1600">
                <a:latin typeface="Lato"/>
                <a:ea typeface="Lato"/>
                <a:cs typeface="Lato"/>
                <a:sym typeface="Lato"/>
              </a:rPr>
              <a:t>: positive relationship</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Median</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Range between the 25th and 75th percentile</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Outliers are omitted in this case</a:t>
            </a:r>
            <a:endParaRPr sz="16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